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71" r:id="rId4"/>
    <p:sldId id="258" r:id="rId5"/>
    <p:sldId id="259" r:id="rId6"/>
    <p:sldId id="272" r:id="rId7"/>
    <p:sldId id="261" r:id="rId8"/>
    <p:sldId id="262" r:id="rId9"/>
    <p:sldId id="263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18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8078463876226"/>
          <c:y val="7.6870606850103745E-2"/>
          <c:w val="0.66136830027922322"/>
          <c:h val="0.5764394696885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574472</c:v>
                </c:pt>
                <c:pt idx="1">
                  <c:v>406274</c:v>
                </c:pt>
                <c:pt idx="2">
                  <c:v>359404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574472</c:v>
                </c:pt>
                <c:pt idx="1">
                  <c:v>406274</c:v>
                </c:pt>
                <c:pt idx="2">
                  <c:v>359404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236736"/>
        <c:axId val="141389760"/>
      </c:barChart>
      <c:catAx>
        <c:axId val="23723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389760"/>
        <c:crosses val="autoZero"/>
        <c:auto val="1"/>
        <c:lblAlgn val="ctr"/>
        <c:lblOffset val="100"/>
        <c:noMultiLvlLbl val="0"/>
      </c:catAx>
      <c:valAx>
        <c:axId val="141389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7236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1267581379846687"/>
          <c:w val="0.14287759235542816"/>
          <c:h val="0.18724177293074787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0837937305954"/>
          <c:y val="3.4375090579727534E-2"/>
          <c:w val="0.75801274290334009"/>
          <c:h val="0.467851242731620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2018</c:v>
                </c:pt>
                <c:pt idx="1">
                  <c:v> Факт 2019</c:v>
                </c:pt>
                <c:pt idx="2">
                  <c:v>План 2020</c:v>
                </c:pt>
                <c:pt idx="3">
                  <c:v>Прогноз 2021</c:v>
                </c:pt>
                <c:pt idx="4">
                  <c:v>Прогноз 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34030</c:v>
                </c:pt>
                <c:pt idx="1">
                  <c:v>32477</c:v>
                </c:pt>
                <c:pt idx="2">
                  <c:v>33845</c:v>
                </c:pt>
                <c:pt idx="3">
                  <c:v>34075</c:v>
                </c:pt>
                <c:pt idx="4">
                  <c:v>35777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2018</c:v>
                </c:pt>
                <c:pt idx="1">
                  <c:v> Факт 2019</c:v>
                </c:pt>
                <c:pt idx="2">
                  <c:v>План 2020</c:v>
                </c:pt>
                <c:pt idx="3">
                  <c:v>Прогноз 2021</c:v>
                </c:pt>
                <c:pt idx="4">
                  <c:v>Прогноз 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3368</c:v>
                </c:pt>
                <c:pt idx="1">
                  <c:v>3511</c:v>
                </c:pt>
                <c:pt idx="2">
                  <c:v>892</c:v>
                </c:pt>
                <c:pt idx="3">
                  <c:v>896</c:v>
                </c:pt>
                <c:pt idx="4">
                  <c:v>878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2018</c:v>
                </c:pt>
                <c:pt idx="1">
                  <c:v> Факт 2019</c:v>
                </c:pt>
                <c:pt idx="2">
                  <c:v>План 2020</c:v>
                </c:pt>
                <c:pt idx="3">
                  <c:v>Прогноз 2021</c:v>
                </c:pt>
                <c:pt idx="4">
                  <c:v>Прогноз 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459698</c:v>
                </c:pt>
                <c:pt idx="1">
                  <c:v>486026</c:v>
                </c:pt>
                <c:pt idx="2">
                  <c:v>539735</c:v>
                </c:pt>
                <c:pt idx="3">
                  <c:v>371303</c:v>
                </c:pt>
                <c:pt idx="4">
                  <c:v>322749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7237248"/>
        <c:axId val="141377536"/>
      </c:barChart>
      <c:catAx>
        <c:axId val="2372372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377536"/>
        <c:crosses val="autoZero"/>
        <c:auto val="1"/>
        <c:lblAlgn val="ctr"/>
        <c:lblOffset val="100"/>
        <c:noMultiLvlLbl val="0"/>
      </c:catAx>
      <c:valAx>
        <c:axId val="1413775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7237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4751370525265484"/>
          <c:w val="0.2737110479354592"/>
          <c:h val="0.21825188948111901"/>
        </c:manualLayout>
      </c:layout>
      <c:overlay val="0"/>
      <c:txPr>
        <a:bodyPr/>
        <a:lstStyle/>
        <a:p>
          <a:pPr>
            <a:defRPr sz="10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Акцизы 5493 тыс. руб - 16%</c:v>
                </c:pt>
                <c:pt idx="1">
                  <c:v>Налог на доходы физических лиц 25514 тыс. руб - 73%</c:v>
                </c:pt>
                <c:pt idx="2">
                  <c:v>Налоги на совокупный доход 2255 тыс. руб - 6%</c:v>
                </c:pt>
                <c:pt idx="3">
                  <c:v>Государственная пошлина 583 тыс. руб - 2%</c:v>
                </c:pt>
                <c:pt idx="4">
                  <c:v>Неналоговые доходы 892 тыс. руб - 3%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0.16</c:v>
                </c:pt>
                <c:pt idx="1">
                  <c:v>0.73</c:v>
                </c:pt>
                <c:pt idx="2">
                  <c:v>0.06</c:v>
                </c:pt>
                <c:pt idx="3">
                  <c:v>0.02</c:v>
                </c:pt>
                <c:pt idx="4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0"/>
          <c:w val="0.36698519166585658"/>
          <c:h val="0.558715086687499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"Развитие системы муниципального управления на территории Большесельского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"Развитие культуры и туризма в Большесельском МР"</c:v>
                </c:pt>
                <c:pt idx="4">
                  <c:v>МП "Создание условий для эффективного управления муниципальными финансами БМР"</c:v>
                </c:pt>
                <c:pt idx="5">
                  <c:v>МП  "Развитие дорожного хозяйства и транспорта в БМР"</c:v>
                </c:pt>
                <c:pt idx="6">
                  <c:v>МП "Обеспечение качественными коммунальными услугами населения БМР"</c:v>
                </c:pt>
                <c:pt idx="7">
                  <c:v>МП "Развитие сельского хозяйства в БМР"</c:v>
                </c:pt>
                <c:pt idx="8">
                  <c:v>МП "Информационное общество в Большесельском МР"</c:v>
                </c:pt>
                <c:pt idx="9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36.9</c:v>
                </c:pt>
                <c:pt idx="1">
                  <c:v>1.3</c:v>
                </c:pt>
                <c:pt idx="2">
                  <c:v>27.3</c:v>
                </c:pt>
                <c:pt idx="3">
                  <c:v>4.5999999999999996</c:v>
                </c:pt>
                <c:pt idx="4">
                  <c:v>1.6</c:v>
                </c:pt>
                <c:pt idx="5">
                  <c:v>2.5</c:v>
                </c:pt>
                <c:pt idx="6">
                  <c:v>25</c:v>
                </c:pt>
                <c:pt idx="7">
                  <c:v>0.1</c:v>
                </c:pt>
                <c:pt idx="8">
                  <c:v>0.4</c:v>
                </c:pt>
                <c:pt idx="9">
                  <c:v>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"Развитие системы муниципального управления на территории Большесельского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"Развитие культуры и туризма в Большесельском МР"</c:v>
                </c:pt>
                <c:pt idx="4">
                  <c:v>МП "Создание условий для эффективного управления муниципальными финансами БМР"</c:v>
                </c:pt>
                <c:pt idx="5">
                  <c:v>МП  "Развитие дорожного хозяйства и транспорта в БМР"</c:v>
                </c:pt>
                <c:pt idx="6">
                  <c:v>МП "Обеспечение качественными коммунальными услугами населения БМР"</c:v>
                </c:pt>
                <c:pt idx="7">
                  <c:v>МП "Развитие сельского хозяйства в БМР"</c:v>
                </c:pt>
                <c:pt idx="8">
                  <c:v>МП "Информационное общество в Большесельском МР"</c:v>
                </c:pt>
                <c:pt idx="9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7093629500016201"/>
          <c:y val="8.3182450070913207E-3"/>
          <c:w val="0.27468505293639728"/>
          <c:h val="0.9765402389850338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21113907453806"/>
          <c:y val="6.6400655182457205E-2"/>
          <c:w val="0.72731083139522601"/>
          <c:h val="0.508390584229379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МТБ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275654</c:v>
                </c:pt>
                <c:pt idx="1">
                  <c:v>28973</c:v>
                </c:pt>
                <c:pt idx="2">
                  <c:v>288849</c:v>
                </c:pt>
                <c:pt idx="3">
                  <c:v>289217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100637</c:v>
                </c:pt>
                <c:pt idx="1">
                  <c:v>145917</c:v>
                </c:pt>
                <c:pt idx="2">
                  <c:v>19993</c:v>
                </c:pt>
                <c:pt idx="3">
                  <c:v>12993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98383</c:v>
                </c:pt>
                <c:pt idx="1">
                  <c:v>104988</c:v>
                </c:pt>
                <c:pt idx="2">
                  <c:v>62461</c:v>
                </c:pt>
                <c:pt idx="3">
                  <c:v>20539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0241152"/>
        <c:axId val="320139200"/>
      </c:barChart>
      <c:catAx>
        <c:axId val="32024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0139200"/>
        <c:crosses val="autoZero"/>
        <c:auto val="1"/>
        <c:lblAlgn val="ctr"/>
        <c:lblOffset val="100"/>
        <c:noMultiLvlLbl val="0"/>
      </c:catAx>
      <c:valAx>
        <c:axId val="32013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0241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7659029621134846E-2"/>
          <c:y val="0.67378249263595347"/>
          <c:w val="0.13988264389356186"/>
          <c:h val="0.29832796355960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3A9BB-CA26-49E5-B40A-43B21F4B6B2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0E6858-7C10-47D9-9708-0FF6C7128C8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1AAA605-C47E-4EF2-967F-D155FA59330A}" type="parTrans" cxnId="{D5A80AC7-1116-4249-B599-5D247AF45ABB}">
      <dgm:prSet/>
      <dgm:spPr/>
      <dgm:t>
        <a:bodyPr/>
        <a:lstStyle/>
        <a:p>
          <a:endParaRPr lang="ru-RU"/>
        </a:p>
      </dgm:t>
    </dgm:pt>
    <dgm:pt modelId="{635B461F-C093-4AC3-9F34-3E08FCCA9657}" type="sibTrans" cxnId="{D5A80AC7-1116-4249-B599-5D247AF45ABB}">
      <dgm:prSet/>
      <dgm:spPr/>
      <dgm:t>
        <a:bodyPr/>
        <a:lstStyle/>
        <a:p>
          <a:endParaRPr lang="ru-RU"/>
        </a:p>
      </dgm:t>
    </dgm:pt>
    <dgm:pt modelId="{8C0A1214-C41A-4CA4-AF4B-0D34A2B254D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FCE6120-A40F-461A-B69B-3A225C11FF0E}" type="parTrans" cxnId="{103EA51F-0A8F-4D3E-8E9A-47DE59FDF520}">
      <dgm:prSet/>
      <dgm:spPr/>
      <dgm:t>
        <a:bodyPr/>
        <a:lstStyle/>
        <a:p>
          <a:endParaRPr lang="ru-RU"/>
        </a:p>
      </dgm:t>
    </dgm:pt>
    <dgm:pt modelId="{A00413C6-AC00-408C-A456-56BCEE66F3BC}" type="sibTrans" cxnId="{103EA51F-0A8F-4D3E-8E9A-47DE59FDF520}">
      <dgm:prSet/>
      <dgm:spPr/>
      <dgm:t>
        <a:bodyPr/>
        <a:lstStyle/>
        <a:p>
          <a:endParaRPr lang="ru-RU"/>
        </a:p>
      </dgm:t>
    </dgm:pt>
    <dgm:pt modelId="{C85B69B3-FE32-43EE-9A85-C30A2664F67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FE14E66-4B45-421C-99F1-F5C273C06420}" type="parTrans" cxnId="{361482A5-2883-4B5B-AA9A-5B61DF82D72F}">
      <dgm:prSet/>
      <dgm:spPr/>
      <dgm:t>
        <a:bodyPr/>
        <a:lstStyle/>
        <a:p>
          <a:endParaRPr lang="ru-RU"/>
        </a:p>
      </dgm:t>
    </dgm:pt>
    <dgm:pt modelId="{83330FC0-A645-4F54-A662-87E15DFDD61C}" type="sibTrans" cxnId="{361482A5-2883-4B5B-AA9A-5B61DF82D72F}">
      <dgm:prSet/>
      <dgm:spPr/>
      <dgm:t>
        <a:bodyPr/>
        <a:lstStyle/>
        <a:p>
          <a:endParaRPr lang="ru-RU"/>
        </a:p>
      </dgm:t>
    </dgm:pt>
    <dgm:pt modelId="{3A478D28-2FFB-4478-8AAB-D5E604037A8E}">
      <dgm:prSet phldrT="[Текст]" phldr="1"/>
      <dgm:spPr/>
      <dgm:t>
        <a:bodyPr/>
        <a:lstStyle/>
        <a:p>
          <a:endParaRPr lang="ru-RU" dirty="0"/>
        </a:p>
      </dgm:t>
    </dgm:pt>
    <dgm:pt modelId="{A868E883-6DB6-44A2-8C85-7451DAF201AC}" type="parTrans" cxnId="{63AD14C1-1EFE-4198-AFDD-477FCFB07211}">
      <dgm:prSet/>
      <dgm:spPr/>
      <dgm:t>
        <a:bodyPr/>
        <a:lstStyle/>
        <a:p>
          <a:endParaRPr lang="ru-RU"/>
        </a:p>
      </dgm:t>
    </dgm:pt>
    <dgm:pt modelId="{92AC3CD9-4F40-45B5-BB3F-FEF9302DD076}" type="sibTrans" cxnId="{63AD14C1-1EFE-4198-AFDD-477FCFB07211}">
      <dgm:prSet/>
      <dgm:spPr/>
      <dgm:t>
        <a:bodyPr/>
        <a:lstStyle/>
        <a:p>
          <a:endParaRPr lang="ru-RU"/>
        </a:p>
      </dgm:t>
    </dgm:pt>
    <dgm:pt modelId="{2D961EF5-5FA4-447C-8C69-DDA613BAB5EC}" type="pres">
      <dgm:prSet presAssocID="{1153A9BB-CA26-49E5-B40A-43B21F4B6B2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DCFFA4-E76D-4CA3-965E-287674290980}" type="pres">
      <dgm:prSet presAssocID="{1153A9BB-CA26-49E5-B40A-43B21F4B6B25}" presName="ellipse" presStyleLbl="trBgShp" presStyleIdx="0" presStyleCnt="1" custScaleX="190489" custScaleY="199360" custLinFactNeighborX="1696" custLinFactNeighborY="16470"/>
      <dgm:spPr/>
      <dgm:t>
        <a:bodyPr/>
        <a:lstStyle/>
        <a:p>
          <a:endParaRPr lang="ru-RU"/>
        </a:p>
      </dgm:t>
    </dgm:pt>
    <dgm:pt modelId="{2D422A6F-B91C-4501-903F-825E75CF4FC2}" type="pres">
      <dgm:prSet presAssocID="{1153A9BB-CA26-49E5-B40A-43B21F4B6B25}" presName="arrow1" presStyleLbl="fgShp" presStyleIdx="0" presStyleCnt="1" custScaleY="247696" custLinFactY="-200000" custLinFactNeighborX="-10461" custLinFactNeighborY="-216631"/>
      <dgm:spPr/>
      <dgm:t>
        <a:bodyPr/>
        <a:lstStyle/>
        <a:p>
          <a:endParaRPr lang="ru-RU"/>
        </a:p>
      </dgm:t>
    </dgm:pt>
    <dgm:pt modelId="{A9B91556-E5DF-4494-882F-35FEF45240C0}" type="pres">
      <dgm:prSet presAssocID="{1153A9BB-CA26-49E5-B40A-43B21F4B6B2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29D6F-567A-43F2-A6A2-A747991DD3E7}" type="pres">
      <dgm:prSet presAssocID="{8C0A1214-C41A-4CA4-AF4B-0D34A2B254D7}" presName="item1" presStyleLbl="node1" presStyleIdx="0" presStyleCnt="3" custScaleX="164569" custScaleY="144307" custLinFactNeighborX="-2383" custLinFactNeighborY="29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BF4BB-9F49-475E-A1F4-48C3D50F0B43}" type="pres">
      <dgm:prSet presAssocID="{C85B69B3-FE32-43EE-9A85-C30A2664F675}" presName="item2" presStyleLbl="node1" presStyleIdx="1" presStyleCnt="3" custScaleX="138345" custScaleY="118243" custLinFactNeighborX="-21274" custLinFactNeighborY="-8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55FC3-480C-4828-9115-B5352FCB3DA3}" type="pres">
      <dgm:prSet presAssocID="{3A478D28-2FFB-4478-8AAB-D5E604037A8E}" presName="item3" presStyleLbl="node1" presStyleIdx="2" presStyleCnt="3" custScaleX="143876" custScaleY="139505" custLinFactNeighborX="21510" custLinFactNeighborY="-7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25F41-BEB3-49E1-AC3B-6EEFF7390824}" type="pres">
      <dgm:prSet presAssocID="{1153A9BB-CA26-49E5-B40A-43B21F4B6B25}" presName="funnel" presStyleLbl="trAlignAcc1" presStyleIdx="0" presStyleCnt="1" custScaleX="156905" custScaleY="121771" custLinFactNeighborX="1269" custLinFactNeighborY="14619"/>
      <dgm:spPr/>
    </dgm:pt>
  </dgm:ptLst>
  <dgm:cxnLst>
    <dgm:cxn modelId="{21B917A7-98E6-4737-971B-AE95635A9EDE}" type="presOf" srcId="{3A478D28-2FFB-4478-8AAB-D5E604037A8E}" destId="{A9B91556-E5DF-4494-882F-35FEF45240C0}" srcOrd="0" destOrd="0" presId="urn:microsoft.com/office/officeart/2005/8/layout/funnel1"/>
    <dgm:cxn modelId="{103EA51F-0A8F-4D3E-8E9A-47DE59FDF520}" srcId="{1153A9BB-CA26-49E5-B40A-43B21F4B6B25}" destId="{8C0A1214-C41A-4CA4-AF4B-0D34A2B254D7}" srcOrd="1" destOrd="0" parTransId="{8FCE6120-A40F-461A-B69B-3A225C11FF0E}" sibTransId="{A00413C6-AC00-408C-A456-56BCEE66F3BC}"/>
    <dgm:cxn modelId="{E7940E4E-5086-4578-9926-16E5411C9FD8}" type="presOf" srcId="{250E6858-7C10-47D9-9708-0FF6C7128C86}" destId="{8BF55FC3-480C-4828-9115-B5352FCB3DA3}" srcOrd="0" destOrd="0" presId="urn:microsoft.com/office/officeart/2005/8/layout/funnel1"/>
    <dgm:cxn modelId="{510E2BC7-87DA-47FD-994B-D5D5A38D41B8}" type="presOf" srcId="{C85B69B3-FE32-43EE-9A85-C30A2664F675}" destId="{C9B29D6F-567A-43F2-A6A2-A747991DD3E7}" srcOrd="0" destOrd="0" presId="urn:microsoft.com/office/officeart/2005/8/layout/funnel1"/>
    <dgm:cxn modelId="{FAE3FADC-3689-4E4B-97F0-CF1256E24872}" type="presOf" srcId="{8C0A1214-C41A-4CA4-AF4B-0D34A2B254D7}" destId="{448BF4BB-9F49-475E-A1F4-48C3D50F0B43}" srcOrd="0" destOrd="0" presId="urn:microsoft.com/office/officeart/2005/8/layout/funnel1"/>
    <dgm:cxn modelId="{63AD14C1-1EFE-4198-AFDD-477FCFB07211}" srcId="{1153A9BB-CA26-49E5-B40A-43B21F4B6B25}" destId="{3A478D28-2FFB-4478-8AAB-D5E604037A8E}" srcOrd="3" destOrd="0" parTransId="{A868E883-6DB6-44A2-8C85-7451DAF201AC}" sibTransId="{92AC3CD9-4F40-45B5-BB3F-FEF9302DD076}"/>
    <dgm:cxn modelId="{361482A5-2883-4B5B-AA9A-5B61DF82D72F}" srcId="{1153A9BB-CA26-49E5-B40A-43B21F4B6B25}" destId="{C85B69B3-FE32-43EE-9A85-C30A2664F675}" srcOrd="2" destOrd="0" parTransId="{DFE14E66-4B45-421C-99F1-F5C273C06420}" sibTransId="{83330FC0-A645-4F54-A662-87E15DFDD61C}"/>
    <dgm:cxn modelId="{D5A80AC7-1116-4249-B599-5D247AF45ABB}" srcId="{1153A9BB-CA26-49E5-B40A-43B21F4B6B25}" destId="{250E6858-7C10-47D9-9708-0FF6C7128C86}" srcOrd="0" destOrd="0" parTransId="{01AAA605-C47E-4EF2-967F-D155FA59330A}" sibTransId="{635B461F-C093-4AC3-9F34-3E08FCCA9657}"/>
    <dgm:cxn modelId="{88858976-52E2-4437-A305-F82EA63CAF95}" type="presOf" srcId="{1153A9BB-CA26-49E5-B40A-43B21F4B6B25}" destId="{2D961EF5-5FA4-447C-8C69-DDA613BAB5EC}" srcOrd="0" destOrd="0" presId="urn:microsoft.com/office/officeart/2005/8/layout/funnel1"/>
    <dgm:cxn modelId="{B3B7F0BC-E5F6-4FCB-A19F-0F0C583BB9F3}" type="presParOf" srcId="{2D961EF5-5FA4-447C-8C69-DDA613BAB5EC}" destId="{A4DCFFA4-E76D-4CA3-965E-287674290980}" srcOrd="0" destOrd="0" presId="urn:microsoft.com/office/officeart/2005/8/layout/funnel1"/>
    <dgm:cxn modelId="{FF54B39D-4DE3-409E-83E0-36A12946A0DA}" type="presParOf" srcId="{2D961EF5-5FA4-447C-8C69-DDA613BAB5EC}" destId="{2D422A6F-B91C-4501-903F-825E75CF4FC2}" srcOrd="1" destOrd="0" presId="urn:microsoft.com/office/officeart/2005/8/layout/funnel1"/>
    <dgm:cxn modelId="{A18ADAB9-4559-4E78-A2F4-609095723662}" type="presParOf" srcId="{2D961EF5-5FA4-447C-8C69-DDA613BAB5EC}" destId="{A9B91556-E5DF-4494-882F-35FEF45240C0}" srcOrd="2" destOrd="0" presId="urn:microsoft.com/office/officeart/2005/8/layout/funnel1"/>
    <dgm:cxn modelId="{4A99F74E-A4E3-4B9C-AC5D-2B0BC4275135}" type="presParOf" srcId="{2D961EF5-5FA4-447C-8C69-DDA613BAB5EC}" destId="{C9B29D6F-567A-43F2-A6A2-A747991DD3E7}" srcOrd="3" destOrd="0" presId="urn:microsoft.com/office/officeart/2005/8/layout/funnel1"/>
    <dgm:cxn modelId="{E96F166B-642C-4DD6-8049-02F56BBCC1EB}" type="presParOf" srcId="{2D961EF5-5FA4-447C-8C69-DDA613BAB5EC}" destId="{448BF4BB-9F49-475E-A1F4-48C3D50F0B43}" srcOrd="4" destOrd="0" presId="urn:microsoft.com/office/officeart/2005/8/layout/funnel1"/>
    <dgm:cxn modelId="{DBC48327-9CF9-4094-BA7E-3521B2DF8156}" type="presParOf" srcId="{2D961EF5-5FA4-447C-8C69-DDA613BAB5EC}" destId="{8BF55FC3-480C-4828-9115-B5352FCB3DA3}" srcOrd="5" destOrd="0" presId="urn:microsoft.com/office/officeart/2005/8/layout/funnel1"/>
    <dgm:cxn modelId="{68ADCD39-9267-4162-9BDD-9F0C4AC5F883}" type="presParOf" srcId="{2D961EF5-5FA4-447C-8C69-DDA613BAB5EC}" destId="{0DE25F41-BEB3-49E1-AC3B-6EEFF739082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338E16-54B2-4AC4-856A-A103FD20C4BB}" type="doc">
      <dgm:prSet loTypeId="urn:microsoft.com/office/officeart/2005/8/layout/radial5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C22C3C-231A-4DB2-9851-21FE004EDCC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0F80AE0-D804-4A82-972D-DD75EAEB605C}" type="parTrans" cxnId="{C324C6D5-AB67-4EAA-804C-AFF3EECC178B}">
      <dgm:prSet/>
      <dgm:spPr/>
      <dgm:t>
        <a:bodyPr/>
        <a:lstStyle/>
        <a:p>
          <a:endParaRPr lang="ru-RU"/>
        </a:p>
      </dgm:t>
    </dgm:pt>
    <dgm:pt modelId="{F9CFFD5D-1590-4388-84EA-DF4E02CF0F84}" type="sibTrans" cxnId="{C324C6D5-AB67-4EAA-804C-AFF3EECC178B}">
      <dgm:prSet/>
      <dgm:spPr/>
      <dgm:t>
        <a:bodyPr/>
        <a:lstStyle/>
        <a:p>
          <a:endParaRPr lang="ru-RU"/>
        </a:p>
      </dgm:t>
    </dgm:pt>
    <dgm:pt modelId="{B853DB60-561B-40BF-8A06-9B35505E6D2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Гражданин как налогоплательщик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Платит налоги, которые поступают в бюджет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003B89C-26F9-4ECF-8124-AC31F00C6047}" type="parTrans" cxnId="{1B66584F-BDB6-43AE-B1E8-4B4B2BAEC897}">
      <dgm:prSet/>
      <dgm:spPr/>
      <dgm:t>
        <a:bodyPr/>
        <a:lstStyle/>
        <a:p>
          <a:endParaRPr lang="ru-RU"/>
        </a:p>
      </dgm:t>
    </dgm:pt>
    <dgm:pt modelId="{D67E5E2C-3B23-422F-9ED0-12BCFA30B2A8}" type="sibTrans" cxnId="{1B66584F-BDB6-43AE-B1E8-4B4B2BAEC897}">
      <dgm:prSet/>
      <dgm:spPr/>
      <dgm:t>
        <a:bodyPr/>
        <a:lstStyle/>
        <a:p>
          <a:endParaRPr lang="ru-RU"/>
        </a:p>
      </dgm:t>
    </dgm:pt>
    <dgm:pt modelId="{19EF4F0D-B8C2-42DB-A646-54082EEA655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исполнению бюджета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8C6655B-1815-492A-B4F8-40D4ECB8C249}" type="parTrans" cxnId="{3A9AA2FF-9AA6-4678-83B7-431AB7AC034D}">
      <dgm:prSet/>
      <dgm:spPr/>
      <dgm:t>
        <a:bodyPr/>
        <a:lstStyle/>
        <a:p>
          <a:endParaRPr lang="ru-RU"/>
        </a:p>
      </dgm:t>
    </dgm:pt>
    <dgm:pt modelId="{3551B470-B150-4B28-838C-2F6F753A3DFB}" type="sibTrans" cxnId="{3A9AA2FF-9AA6-4678-83B7-431AB7AC034D}">
      <dgm:prSet/>
      <dgm:spPr/>
      <dgm:t>
        <a:bodyPr/>
        <a:lstStyle/>
        <a:p>
          <a:endParaRPr lang="ru-RU"/>
        </a:p>
      </dgm:t>
    </dgm:pt>
    <dgm:pt modelId="{3D129D27-1720-4A3E-9207-EED373AD86EB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Гражданин как получатель социальных гарантий и муниципальных услуг 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BD4A35-4031-44CB-984D-B43E491973E1}" type="parTrans" cxnId="{E2689922-DAB3-4C98-9114-8DB0D145992A}">
      <dgm:prSet/>
      <dgm:spPr/>
      <dgm:t>
        <a:bodyPr/>
        <a:lstStyle/>
        <a:p>
          <a:endParaRPr lang="ru-RU"/>
        </a:p>
      </dgm:t>
    </dgm:pt>
    <dgm:pt modelId="{3A2C6FAF-6860-4C68-B5B5-DAFA84E414E5}" type="sibTrans" cxnId="{E2689922-DAB3-4C98-9114-8DB0D145992A}">
      <dgm:prSet/>
      <dgm:spPr/>
      <dgm:t>
        <a:bodyPr/>
        <a:lstStyle/>
        <a:p>
          <a:endParaRPr lang="ru-RU"/>
        </a:p>
      </dgm:t>
    </dgm:pt>
    <dgm:pt modelId="{8A481292-E74B-4408-8C44-1EE7D24BEE5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проекту бюджета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1204A34-CB89-41B2-BBF6-45208BE43957}" type="parTrans" cxnId="{1330E395-237F-40E7-B3A3-9CDB50B5C1CA}">
      <dgm:prSet/>
      <dgm:spPr/>
      <dgm:t>
        <a:bodyPr/>
        <a:lstStyle/>
        <a:p>
          <a:endParaRPr lang="ru-RU"/>
        </a:p>
      </dgm:t>
    </dgm:pt>
    <dgm:pt modelId="{BBB5F190-3983-4B72-AB2F-689E0D54D2E5}" type="sibTrans" cxnId="{1330E395-237F-40E7-B3A3-9CDB50B5C1CA}">
      <dgm:prSet/>
      <dgm:spPr/>
      <dgm:t>
        <a:bodyPr/>
        <a:lstStyle/>
        <a:p>
          <a:endParaRPr lang="ru-RU"/>
        </a:p>
      </dgm:t>
    </dgm:pt>
    <dgm:pt modelId="{CA569FB7-B313-4BDC-9E5D-1BCBF6621632}" type="pres">
      <dgm:prSet presAssocID="{3F338E16-54B2-4AC4-856A-A103FD20C4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B1AB4-EEAB-46D1-B0DD-E4B1D716D900}" type="pres">
      <dgm:prSet presAssocID="{63C22C3C-231A-4DB2-9851-21FE004EDCC8}" presName="centerShape" presStyleLbl="node0" presStyleIdx="0" presStyleCnt="1"/>
      <dgm:spPr/>
      <dgm:t>
        <a:bodyPr/>
        <a:lstStyle/>
        <a:p>
          <a:endParaRPr lang="ru-RU"/>
        </a:p>
      </dgm:t>
    </dgm:pt>
    <dgm:pt modelId="{99E174FA-581F-4F63-B043-F68AC9C185CE}" type="pres">
      <dgm:prSet presAssocID="{F003B89C-26F9-4ECF-8124-AC31F00C6047}" presName="parTrans" presStyleLbl="sibTrans2D1" presStyleIdx="0" presStyleCnt="4" custAng="10995345"/>
      <dgm:spPr/>
      <dgm:t>
        <a:bodyPr/>
        <a:lstStyle/>
        <a:p>
          <a:endParaRPr lang="ru-RU"/>
        </a:p>
      </dgm:t>
    </dgm:pt>
    <dgm:pt modelId="{8F00AFF5-321D-414B-9D79-EFBD9F6404F3}" type="pres">
      <dgm:prSet presAssocID="{F003B89C-26F9-4ECF-8124-AC31F00C604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EC5DDE8-6E69-4813-BAAE-29179AE5A960}" type="pres">
      <dgm:prSet presAssocID="{B853DB60-561B-40BF-8A06-9B35505E6D27}" presName="node" presStyleLbl="node1" presStyleIdx="0" presStyleCnt="4" custScaleX="279523" custScaleY="104064" custRadScaleRad="100005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14CA2-A43A-4CF6-BE2D-2B6F38F16A9F}" type="pres">
      <dgm:prSet presAssocID="{A8C6655B-1815-492A-B4F8-40D4ECB8C249}" presName="parTrans" presStyleLbl="sibTrans2D1" presStyleIdx="1" presStyleCnt="4" custAng="10632502"/>
      <dgm:spPr/>
      <dgm:t>
        <a:bodyPr/>
        <a:lstStyle/>
        <a:p>
          <a:endParaRPr lang="ru-RU"/>
        </a:p>
      </dgm:t>
    </dgm:pt>
    <dgm:pt modelId="{AE3F7FBE-5918-4122-BD67-E54DDD9E87F3}" type="pres">
      <dgm:prSet presAssocID="{A8C6655B-1815-492A-B4F8-40D4ECB8C249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CAE63F7-D03C-4E37-968B-50D0BA25F5AE}" type="pres">
      <dgm:prSet presAssocID="{19EF4F0D-B8C2-42DB-A646-54082EEA65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55FA6-4EA9-491C-A856-0998861B319F}" type="pres">
      <dgm:prSet presAssocID="{DBBD4A35-4031-44CB-984D-B43E491973E1}" presName="parTrans" presStyleLbl="sibTrans2D1" presStyleIdx="2" presStyleCnt="4"/>
      <dgm:spPr/>
      <dgm:t>
        <a:bodyPr/>
        <a:lstStyle/>
        <a:p>
          <a:endParaRPr lang="ru-RU"/>
        </a:p>
      </dgm:t>
    </dgm:pt>
    <dgm:pt modelId="{C6978944-B3C5-4314-A2B2-B4ECEA4AF28A}" type="pres">
      <dgm:prSet presAssocID="{DBBD4A35-4031-44CB-984D-B43E491973E1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577C0D7-E35E-44BE-8613-07F29F44FA2A}" type="pres">
      <dgm:prSet presAssocID="{3D129D27-1720-4A3E-9207-EED373AD86EB}" presName="node" presStyleLbl="node1" presStyleIdx="2" presStyleCnt="4" custScaleX="271301" custScaleY="98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E43E8-F473-44F6-9CC4-9BB5A81C7EFE}" type="pres">
      <dgm:prSet presAssocID="{31204A34-CB89-41B2-BBF6-45208BE43957}" presName="parTrans" presStyleLbl="sibTrans2D1" presStyleIdx="3" presStyleCnt="4" custAng="10800000"/>
      <dgm:spPr/>
      <dgm:t>
        <a:bodyPr/>
        <a:lstStyle/>
        <a:p>
          <a:endParaRPr lang="ru-RU"/>
        </a:p>
      </dgm:t>
    </dgm:pt>
    <dgm:pt modelId="{7E726915-4193-4D73-B45C-33D334B0D912}" type="pres">
      <dgm:prSet presAssocID="{31204A34-CB89-41B2-BBF6-45208BE43957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B779FE6F-A509-4480-B6A2-ED13EBCA3918}" type="pres">
      <dgm:prSet presAssocID="{8A481292-E74B-4408-8C44-1EE7D24BEE5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CD7DEC-FA40-441E-B35B-60B4924C1E3C}" type="presOf" srcId="{3D129D27-1720-4A3E-9207-EED373AD86EB}" destId="{D577C0D7-E35E-44BE-8613-07F29F44FA2A}" srcOrd="0" destOrd="0" presId="urn:microsoft.com/office/officeart/2005/8/layout/radial5"/>
    <dgm:cxn modelId="{087C0059-D0C8-4E96-92F0-118B34D0ED91}" type="presOf" srcId="{F003B89C-26F9-4ECF-8124-AC31F00C6047}" destId="{8F00AFF5-321D-414B-9D79-EFBD9F6404F3}" srcOrd="1" destOrd="0" presId="urn:microsoft.com/office/officeart/2005/8/layout/radial5"/>
    <dgm:cxn modelId="{1BFD28EF-20E9-4AF9-A8BF-AF563C21A4B9}" type="presOf" srcId="{63C22C3C-231A-4DB2-9851-21FE004EDCC8}" destId="{304B1AB4-EEAB-46D1-B0DD-E4B1D716D900}" srcOrd="0" destOrd="0" presId="urn:microsoft.com/office/officeart/2005/8/layout/radial5"/>
    <dgm:cxn modelId="{1B66584F-BDB6-43AE-B1E8-4B4B2BAEC897}" srcId="{63C22C3C-231A-4DB2-9851-21FE004EDCC8}" destId="{B853DB60-561B-40BF-8A06-9B35505E6D27}" srcOrd="0" destOrd="0" parTransId="{F003B89C-26F9-4ECF-8124-AC31F00C6047}" sibTransId="{D67E5E2C-3B23-422F-9ED0-12BCFA30B2A8}"/>
    <dgm:cxn modelId="{88AB5EAD-E4BA-4071-A563-663C0370FD69}" type="presOf" srcId="{A8C6655B-1815-492A-B4F8-40D4ECB8C249}" destId="{AE3F7FBE-5918-4122-BD67-E54DDD9E87F3}" srcOrd="1" destOrd="0" presId="urn:microsoft.com/office/officeart/2005/8/layout/radial5"/>
    <dgm:cxn modelId="{E2689922-DAB3-4C98-9114-8DB0D145992A}" srcId="{63C22C3C-231A-4DB2-9851-21FE004EDCC8}" destId="{3D129D27-1720-4A3E-9207-EED373AD86EB}" srcOrd="2" destOrd="0" parTransId="{DBBD4A35-4031-44CB-984D-B43E491973E1}" sibTransId="{3A2C6FAF-6860-4C68-B5B5-DAFA84E414E5}"/>
    <dgm:cxn modelId="{E5CDDDB1-22E1-412E-94BD-06C0871CE6C1}" type="presOf" srcId="{DBBD4A35-4031-44CB-984D-B43E491973E1}" destId="{C6978944-B3C5-4314-A2B2-B4ECEA4AF28A}" srcOrd="1" destOrd="0" presId="urn:microsoft.com/office/officeart/2005/8/layout/radial5"/>
    <dgm:cxn modelId="{7384A6B8-E8A7-40E7-B055-77A1950B026E}" type="presOf" srcId="{31204A34-CB89-41B2-BBF6-45208BE43957}" destId="{DC2E43E8-F473-44F6-9CC4-9BB5A81C7EFE}" srcOrd="0" destOrd="0" presId="urn:microsoft.com/office/officeart/2005/8/layout/radial5"/>
    <dgm:cxn modelId="{19A807A8-B0AB-4E9B-ACAD-8B2B951AE468}" type="presOf" srcId="{A8C6655B-1815-492A-B4F8-40D4ECB8C249}" destId="{90614CA2-A43A-4CF6-BE2D-2B6F38F16A9F}" srcOrd="0" destOrd="0" presId="urn:microsoft.com/office/officeart/2005/8/layout/radial5"/>
    <dgm:cxn modelId="{B93B8622-7D9D-414B-A4AF-E38E13475BA3}" type="presOf" srcId="{DBBD4A35-4031-44CB-984D-B43E491973E1}" destId="{31255FA6-4EA9-491C-A856-0998861B319F}" srcOrd="0" destOrd="0" presId="urn:microsoft.com/office/officeart/2005/8/layout/radial5"/>
    <dgm:cxn modelId="{1F928C90-03F8-4E49-94CB-A999D3925CFF}" type="presOf" srcId="{F003B89C-26F9-4ECF-8124-AC31F00C6047}" destId="{99E174FA-581F-4F63-B043-F68AC9C185CE}" srcOrd="0" destOrd="0" presId="urn:microsoft.com/office/officeart/2005/8/layout/radial5"/>
    <dgm:cxn modelId="{62A1F73C-1451-42E4-A152-BF44360FA2D9}" type="presOf" srcId="{19EF4F0D-B8C2-42DB-A646-54082EEA655D}" destId="{8CAE63F7-D03C-4E37-968B-50D0BA25F5AE}" srcOrd="0" destOrd="0" presId="urn:microsoft.com/office/officeart/2005/8/layout/radial5"/>
    <dgm:cxn modelId="{C324C6D5-AB67-4EAA-804C-AFF3EECC178B}" srcId="{3F338E16-54B2-4AC4-856A-A103FD20C4BB}" destId="{63C22C3C-231A-4DB2-9851-21FE004EDCC8}" srcOrd="0" destOrd="0" parTransId="{90F80AE0-D804-4A82-972D-DD75EAEB605C}" sibTransId="{F9CFFD5D-1590-4388-84EA-DF4E02CF0F84}"/>
    <dgm:cxn modelId="{1330E395-237F-40E7-B3A3-9CDB50B5C1CA}" srcId="{63C22C3C-231A-4DB2-9851-21FE004EDCC8}" destId="{8A481292-E74B-4408-8C44-1EE7D24BEE58}" srcOrd="3" destOrd="0" parTransId="{31204A34-CB89-41B2-BBF6-45208BE43957}" sibTransId="{BBB5F190-3983-4B72-AB2F-689E0D54D2E5}"/>
    <dgm:cxn modelId="{E8DED7BB-C27E-4CD1-9939-2B3E52C995A8}" type="presOf" srcId="{8A481292-E74B-4408-8C44-1EE7D24BEE58}" destId="{B779FE6F-A509-4480-B6A2-ED13EBCA3918}" srcOrd="0" destOrd="0" presId="urn:microsoft.com/office/officeart/2005/8/layout/radial5"/>
    <dgm:cxn modelId="{D43E7454-78B9-4DB5-A561-ECAB83BF3447}" type="presOf" srcId="{3F338E16-54B2-4AC4-856A-A103FD20C4BB}" destId="{CA569FB7-B313-4BDC-9E5D-1BCBF6621632}" srcOrd="0" destOrd="0" presId="urn:microsoft.com/office/officeart/2005/8/layout/radial5"/>
    <dgm:cxn modelId="{3A9AA2FF-9AA6-4678-83B7-431AB7AC034D}" srcId="{63C22C3C-231A-4DB2-9851-21FE004EDCC8}" destId="{19EF4F0D-B8C2-42DB-A646-54082EEA655D}" srcOrd="1" destOrd="0" parTransId="{A8C6655B-1815-492A-B4F8-40D4ECB8C249}" sibTransId="{3551B470-B150-4B28-838C-2F6F753A3DFB}"/>
    <dgm:cxn modelId="{B334EE14-D3EC-43F6-9700-3C9FCEBFEE1E}" type="presOf" srcId="{31204A34-CB89-41B2-BBF6-45208BE43957}" destId="{7E726915-4193-4D73-B45C-33D334B0D912}" srcOrd="1" destOrd="0" presId="urn:microsoft.com/office/officeart/2005/8/layout/radial5"/>
    <dgm:cxn modelId="{F49FB62C-1F69-4856-851A-B10644433FEC}" type="presOf" srcId="{B853DB60-561B-40BF-8A06-9B35505E6D27}" destId="{9EC5DDE8-6E69-4813-BAAE-29179AE5A960}" srcOrd="0" destOrd="0" presId="urn:microsoft.com/office/officeart/2005/8/layout/radial5"/>
    <dgm:cxn modelId="{3E29CAA5-0383-4D7A-8827-839D27E15CE1}" type="presParOf" srcId="{CA569FB7-B313-4BDC-9E5D-1BCBF6621632}" destId="{304B1AB4-EEAB-46D1-B0DD-E4B1D716D900}" srcOrd="0" destOrd="0" presId="urn:microsoft.com/office/officeart/2005/8/layout/radial5"/>
    <dgm:cxn modelId="{A62C286B-2EB0-4EEF-893A-42754089F67B}" type="presParOf" srcId="{CA569FB7-B313-4BDC-9E5D-1BCBF6621632}" destId="{99E174FA-581F-4F63-B043-F68AC9C185CE}" srcOrd="1" destOrd="0" presId="urn:microsoft.com/office/officeart/2005/8/layout/radial5"/>
    <dgm:cxn modelId="{99720461-903C-4F6E-A757-226C026EA154}" type="presParOf" srcId="{99E174FA-581F-4F63-B043-F68AC9C185CE}" destId="{8F00AFF5-321D-414B-9D79-EFBD9F6404F3}" srcOrd="0" destOrd="0" presId="urn:microsoft.com/office/officeart/2005/8/layout/radial5"/>
    <dgm:cxn modelId="{83CC8D6B-7525-4411-9D6B-6D25C3094E1F}" type="presParOf" srcId="{CA569FB7-B313-4BDC-9E5D-1BCBF6621632}" destId="{9EC5DDE8-6E69-4813-BAAE-29179AE5A960}" srcOrd="2" destOrd="0" presId="urn:microsoft.com/office/officeart/2005/8/layout/radial5"/>
    <dgm:cxn modelId="{B6E11842-A575-4A3C-8769-208447EBC962}" type="presParOf" srcId="{CA569FB7-B313-4BDC-9E5D-1BCBF6621632}" destId="{90614CA2-A43A-4CF6-BE2D-2B6F38F16A9F}" srcOrd="3" destOrd="0" presId="urn:microsoft.com/office/officeart/2005/8/layout/radial5"/>
    <dgm:cxn modelId="{8728702C-F72C-431F-BDAE-9CD6AC2F26FC}" type="presParOf" srcId="{90614CA2-A43A-4CF6-BE2D-2B6F38F16A9F}" destId="{AE3F7FBE-5918-4122-BD67-E54DDD9E87F3}" srcOrd="0" destOrd="0" presId="urn:microsoft.com/office/officeart/2005/8/layout/radial5"/>
    <dgm:cxn modelId="{A251F859-973C-4B87-9AD8-444C15253B1E}" type="presParOf" srcId="{CA569FB7-B313-4BDC-9E5D-1BCBF6621632}" destId="{8CAE63F7-D03C-4E37-968B-50D0BA25F5AE}" srcOrd="4" destOrd="0" presId="urn:microsoft.com/office/officeart/2005/8/layout/radial5"/>
    <dgm:cxn modelId="{6E53CCC8-180D-4598-8263-4AEA24AF9045}" type="presParOf" srcId="{CA569FB7-B313-4BDC-9E5D-1BCBF6621632}" destId="{31255FA6-4EA9-491C-A856-0998861B319F}" srcOrd="5" destOrd="0" presId="urn:microsoft.com/office/officeart/2005/8/layout/radial5"/>
    <dgm:cxn modelId="{007DD81D-5F15-4DB3-941C-47B8D844981A}" type="presParOf" srcId="{31255FA6-4EA9-491C-A856-0998861B319F}" destId="{C6978944-B3C5-4314-A2B2-B4ECEA4AF28A}" srcOrd="0" destOrd="0" presId="urn:microsoft.com/office/officeart/2005/8/layout/radial5"/>
    <dgm:cxn modelId="{32F3C281-98DC-4593-838A-FB6BE840442A}" type="presParOf" srcId="{CA569FB7-B313-4BDC-9E5D-1BCBF6621632}" destId="{D577C0D7-E35E-44BE-8613-07F29F44FA2A}" srcOrd="6" destOrd="0" presId="urn:microsoft.com/office/officeart/2005/8/layout/radial5"/>
    <dgm:cxn modelId="{7CA1E7D4-D8A7-46AF-8752-4C7068D914E7}" type="presParOf" srcId="{CA569FB7-B313-4BDC-9E5D-1BCBF6621632}" destId="{DC2E43E8-F473-44F6-9CC4-9BB5A81C7EFE}" srcOrd="7" destOrd="0" presId="urn:microsoft.com/office/officeart/2005/8/layout/radial5"/>
    <dgm:cxn modelId="{7FF6B260-E3E3-433B-8A3C-28D2CEFC2A59}" type="presParOf" srcId="{DC2E43E8-F473-44F6-9CC4-9BB5A81C7EFE}" destId="{7E726915-4193-4D73-B45C-33D334B0D912}" srcOrd="0" destOrd="0" presId="urn:microsoft.com/office/officeart/2005/8/layout/radial5"/>
    <dgm:cxn modelId="{240C1BF1-A44A-4241-834B-F0A8FD3EB7BC}" type="presParOf" srcId="{CA569FB7-B313-4BDC-9E5D-1BCBF6621632}" destId="{B779FE6F-A509-4480-B6A2-ED13EBCA391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CFFA4-E76D-4CA3-965E-287674290980}">
      <dsp:nvSpPr>
        <dsp:cNvPr id="0" name=""/>
        <dsp:cNvSpPr/>
      </dsp:nvSpPr>
      <dsp:spPr>
        <a:xfrm>
          <a:off x="-346114" y="6"/>
          <a:ext cx="6524877" cy="237153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22A6F-B91C-4501-903F-825E75CF4FC2}">
      <dsp:nvSpPr>
        <dsp:cNvPr id="0" name=""/>
        <dsp:cNvSpPr/>
      </dsp:nvSpPr>
      <dsp:spPr>
        <a:xfrm>
          <a:off x="2520280" y="1224135"/>
          <a:ext cx="663823" cy="105232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91556-E5DF-4494-882F-35FEF45240C0}">
      <dsp:nvSpPr>
        <dsp:cNvPr id="0" name=""/>
        <dsp:cNvSpPr/>
      </dsp:nvSpPr>
      <dsp:spPr>
        <a:xfrm>
          <a:off x="1328457" y="3647799"/>
          <a:ext cx="3186354" cy="796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1328457" y="3647799"/>
        <a:ext cx="3186354" cy="796588"/>
      </dsp:txXfrm>
    </dsp:sp>
    <dsp:sp modelId="{C9B29D6F-567A-43F2-A6A2-A747991DD3E7}">
      <dsp:nvSpPr>
        <dsp:cNvPr id="0" name=""/>
        <dsp:cNvSpPr/>
      </dsp:nvSpPr>
      <dsp:spPr>
        <a:xfrm>
          <a:off x="2034756" y="1760216"/>
          <a:ext cx="1966406" cy="1724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2729" y="2012734"/>
        <a:ext cx="1390460" cy="1219263"/>
      </dsp:txXfrm>
    </dsp:sp>
    <dsp:sp modelId="{448BF4BB-9F49-475E-A1F4-48C3D50F0B43}">
      <dsp:nvSpPr>
        <dsp:cNvPr id="0" name=""/>
        <dsp:cNvSpPr/>
      </dsp:nvSpPr>
      <dsp:spPr>
        <a:xfrm>
          <a:off x="1110698" y="566537"/>
          <a:ext cx="1653060" cy="1412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52783" y="773446"/>
        <a:ext cx="1168890" cy="999047"/>
      </dsp:txXfrm>
    </dsp:sp>
    <dsp:sp modelId="{8BF55FC3-480C-4828-9115-B5352FCB3DA3}">
      <dsp:nvSpPr>
        <dsp:cNvPr id="0" name=""/>
        <dsp:cNvSpPr/>
      </dsp:nvSpPr>
      <dsp:spPr>
        <a:xfrm>
          <a:off x="2810308" y="161869"/>
          <a:ext cx="1719149" cy="1666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2072" y="405984"/>
        <a:ext cx="1215621" cy="1178691"/>
      </dsp:txXfrm>
    </dsp:sp>
    <dsp:sp modelId="{0DE25F41-BEB3-49E1-AC3B-6EEFF7390824}">
      <dsp:nvSpPr>
        <dsp:cNvPr id="0" name=""/>
        <dsp:cNvSpPr/>
      </dsp:nvSpPr>
      <dsp:spPr>
        <a:xfrm>
          <a:off x="5231" y="360053"/>
          <a:ext cx="5832806" cy="362138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B1AB4-EEAB-46D1-B0DD-E4B1D716D900}">
      <dsp:nvSpPr>
        <dsp:cNvPr id="0" name=""/>
        <dsp:cNvSpPr/>
      </dsp:nvSpPr>
      <dsp:spPr>
        <a:xfrm>
          <a:off x="2556810" y="2339951"/>
          <a:ext cx="1401478" cy="1401478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2052" y="2545193"/>
        <a:ext cx="990994" cy="990994"/>
      </dsp:txXfrm>
    </dsp:sp>
    <dsp:sp modelId="{99E174FA-581F-4F63-B043-F68AC9C185CE}">
      <dsp:nvSpPr>
        <dsp:cNvPr id="0" name=""/>
        <dsp:cNvSpPr/>
      </dsp:nvSpPr>
      <dsp:spPr>
        <a:xfrm rot="5595345">
          <a:off x="3118409" y="1847046"/>
          <a:ext cx="278280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162522" y="1900671"/>
        <a:ext cx="194796" cy="285902"/>
      </dsp:txXfrm>
    </dsp:sp>
    <dsp:sp modelId="{9EC5DDE8-6E69-4813-BAAE-29179AE5A960}">
      <dsp:nvSpPr>
        <dsp:cNvPr id="0" name=""/>
        <dsp:cNvSpPr/>
      </dsp:nvSpPr>
      <dsp:spPr>
        <a:xfrm>
          <a:off x="809141" y="-8149"/>
          <a:ext cx="4896817" cy="182304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Гражданин как налогоплательщик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Платит налоги, которые поступают в бюджет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6263" y="258829"/>
        <a:ext cx="3462573" cy="1289086"/>
      </dsp:txXfrm>
    </dsp:sp>
    <dsp:sp modelId="{90614CA2-A43A-4CF6-BE2D-2B6F38F16A9F}">
      <dsp:nvSpPr>
        <dsp:cNvPr id="0" name=""/>
        <dsp:cNvSpPr/>
      </dsp:nvSpPr>
      <dsp:spPr>
        <a:xfrm rot="10632502">
          <a:off x="4081633" y="2802439"/>
          <a:ext cx="297147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99976"/>
            <a:satOff val="-21261"/>
            <a:lumOff val="2099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170724" y="2895568"/>
        <a:ext cx="208003" cy="285902"/>
      </dsp:txXfrm>
    </dsp:sp>
    <dsp:sp modelId="{8CAE63F7-D03C-4E37-968B-50D0BA25F5AE}">
      <dsp:nvSpPr>
        <dsp:cNvPr id="0" name=""/>
        <dsp:cNvSpPr/>
      </dsp:nvSpPr>
      <dsp:spPr>
        <a:xfrm>
          <a:off x="4518944" y="2164766"/>
          <a:ext cx="1751847" cy="1751847"/>
        </a:xfrm>
        <a:prstGeom prst="ellipse">
          <a:avLst/>
        </a:prstGeom>
        <a:solidFill>
          <a:schemeClr val="accent1">
            <a:shade val="50000"/>
            <a:hueOff val="390263"/>
            <a:satOff val="-22543"/>
            <a:lumOff val="2477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исполнению бюджета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75496" y="2421318"/>
        <a:ext cx="1238743" cy="1238743"/>
      </dsp:txXfrm>
    </dsp:sp>
    <dsp:sp modelId="{31255FA6-4EA9-491C-A856-0998861B319F}">
      <dsp:nvSpPr>
        <dsp:cNvPr id="0" name=""/>
        <dsp:cNvSpPr/>
      </dsp:nvSpPr>
      <dsp:spPr>
        <a:xfrm rot="5400000">
          <a:off x="3106297" y="3779998"/>
          <a:ext cx="302504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799952"/>
            <a:satOff val="-42523"/>
            <a:lumOff val="419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151673" y="3829923"/>
        <a:ext cx="211753" cy="285902"/>
      </dsp:txXfrm>
    </dsp:sp>
    <dsp:sp modelId="{D577C0D7-E35E-44BE-8613-07F29F44FA2A}">
      <dsp:nvSpPr>
        <dsp:cNvPr id="0" name=""/>
        <dsp:cNvSpPr/>
      </dsp:nvSpPr>
      <dsp:spPr>
        <a:xfrm>
          <a:off x="881159" y="4312192"/>
          <a:ext cx="4752780" cy="1731631"/>
        </a:xfrm>
        <a:prstGeom prst="ellipse">
          <a:avLst/>
        </a:prstGeom>
        <a:solidFill>
          <a:schemeClr val="accent1">
            <a:shade val="50000"/>
            <a:hueOff val="780526"/>
            <a:satOff val="-45086"/>
            <a:lumOff val="49539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Гражданин как получатель социальных гарантий и муниципальных услуг 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77188" y="4565783"/>
        <a:ext cx="3360722" cy="1224449"/>
      </dsp:txXfrm>
    </dsp:sp>
    <dsp:sp modelId="{DC2E43E8-F473-44F6-9CC4-9BB5A81C7EFE}">
      <dsp:nvSpPr>
        <dsp:cNvPr id="0" name=""/>
        <dsp:cNvSpPr/>
      </dsp:nvSpPr>
      <dsp:spPr>
        <a:xfrm>
          <a:off x="2136319" y="2802439"/>
          <a:ext cx="297147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99976"/>
            <a:satOff val="-21261"/>
            <a:lumOff val="2099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136319" y="2897739"/>
        <a:ext cx="208003" cy="285902"/>
      </dsp:txXfrm>
    </dsp:sp>
    <dsp:sp modelId="{B779FE6F-A509-4480-B6A2-ED13EBCA3918}">
      <dsp:nvSpPr>
        <dsp:cNvPr id="0" name=""/>
        <dsp:cNvSpPr/>
      </dsp:nvSpPr>
      <dsp:spPr>
        <a:xfrm>
          <a:off x="244307" y="2164766"/>
          <a:ext cx="1751847" cy="1751847"/>
        </a:xfrm>
        <a:prstGeom prst="ellipse">
          <a:avLst/>
        </a:prstGeom>
        <a:solidFill>
          <a:schemeClr val="accent1">
            <a:shade val="50000"/>
            <a:hueOff val="390263"/>
            <a:satOff val="-22543"/>
            <a:lumOff val="2477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проекту бюджета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0859" y="2421318"/>
        <a:ext cx="1238743" cy="1238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0.15016</cdr:x>
      <cdr:y>0.82762</cdr:y>
    </cdr:from>
    <cdr:to>
      <cdr:x>0.92384</cdr:x>
      <cdr:y>0.98491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prstClr val="black"/>
            <a:schemeClr val="accent3">
              <a:tint val="45000"/>
              <a:satMod val="400000"/>
            </a:schemeClr>
          </a:duotone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78321" y="4995238"/>
          <a:ext cx="5040560" cy="949367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2816" y="2843808"/>
            <a:ext cx="3314700" cy="1266433"/>
          </a:xfrm>
        </p:spPr>
        <p:txBody>
          <a:bodyPr/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455618" cy="19826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 решению Собрания Представителей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БМР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 и на плановый период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64904" y="8624966"/>
            <a:ext cx="255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Большое Село, 2020г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48" y="181399"/>
            <a:ext cx="825951" cy="142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2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100000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92" y="1874141"/>
            <a:ext cx="2610299" cy="137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23528"/>
            <a:ext cx="61722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Нормативно – правовая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база</a:t>
            </a:r>
            <a:endParaRPr lang="ru-RU" dirty="0">
              <a:effectLst/>
            </a:endParaRP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2852936" y="1187624"/>
            <a:ext cx="359968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Бюджетный кодекс РФ</a:t>
            </a:r>
            <a:endParaRPr kumimoji="0" lang="ru-RU" sz="2400" b="1" i="0" u="none" strike="noStrike" kern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2896" y="1854022"/>
            <a:ext cx="3528392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законодательство Ярославской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8800" y="3248442"/>
            <a:ext cx="409076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Нормативно – правовые акты органов МСУ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4375" y="4079439"/>
            <a:ext cx="617220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 составления проекта бюджета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719" y="5159559"/>
            <a:ext cx="6506480" cy="761916"/>
            <a:chOff x="311696" y="911075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11696" y="911075"/>
              <a:ext cx="4653880" cy="35424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28989" y="928368"/>
              <a:ext cx="4619294" cy="319654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Послание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Президента Российской Федерации Федеральному Собранию 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	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28719" y="5934230"/>
            <a:ext cx="6506480" cy="792088"/>
            <a:chOff x="311696" y="1445805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1696" y="1445805"/>
              <a:ext cx="4653880" cy="35424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28989" y="1463098"/>
              <a:ext cx="4619294" cy="319654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Основные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направления бюджетной и налоговой политики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	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0808" y="6726318"/>
            <a:ext cx="6482303" cy="714280"/>
            <a:chOff x="311696" y="2000040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11696" y="2000040"/>
              <a:ext cx="4653880" cy="35424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28989" y="2017333"/>
              <a:ext cx="4619294" cy="319654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Прогноз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социально-экономического развития области  и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52897" y="8074984"/>
            <a:ext cx="6494392" cy="648072"/>
            <a:chOff x="332420" y="2528824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32420" y="2528824"/>
              <a:ext cx="4653880" cy="35424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49713" y="2546117"/>
              <a:ext cx="4619294" cy="319654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Муниципальные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программы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52897" y="7405729"/>
            <a:ext cx="6494392" cy="648072"/>
            <a:chOff x="332420" y="2528824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32420" y="2528824"/>
              <a:ext cx="4653880" cy="35424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349713" y="2546117"/>
              <a:ext cx="4619294" cy="319654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Бюджетный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прогноз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 на долгосрочный период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65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3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541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Основные характеристики бюджета </a:t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140194"/>
              </p:ext>
            </p:extLst>
          </p:nvPr>
        </p:nvGraphicFramePr>
        <p:xfrm>
          <a:off x="188640" y="1835696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0" y="6012160"/>
            <a:ext cx="2644963" cy="34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0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511" y="251520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Динамика и структура дохода бюджета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936830"/>
              </p:ext>
            </p:extLst>
          </p:nvPr>
        </p:nvGraphicFramePr>
        <p:xfrm>
          <a:off x="17240" y="1907704"/>
          <a:ext cx="6840760" cy="603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13587"/>
              </p:ext>
            </p:extLst>
          </p:nvPr>
        </p:nvGraphicFramePr>
        <p:xfrm>
          <a:off x="2132856" y="5436096"/>
          <a:ext cx="4320480" cy="17281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64096"/>
                <a:gridCol w="864096"/>
                <a:gridCol w="864096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2021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2021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32477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33845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34075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35777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459698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486026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539735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371303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322749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53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58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районного бюджета в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2020 году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636729"/>
              </p:ext>
            </p:extLst>
          </p:nvPr>
        </p:nvGraphicFramePr>
        <p:xfrm>
          <a:off x="228600" y="2071688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Картинки по запросу бюджет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6588224"/>
            <a:ext cx="3168352" cy="23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77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Мероприятия по повышению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налоговых доходов районного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backgroundMark x1="26923" y1="32500" x2="26154" y2="26000"/>
                        <a14:backgroundMark x1="308" y1="53750" x2="308" y2="53750"/>
                        <a14:backgroundMark x1="308" y1="52000" x2="308" y2="52000"/>
                        <a14:backgroundMark x1="4923" y1="34000" x2="4923" y2="34000"/>
                        <a14:backgroundMark x1="5385" y1="35500" x2="5385" y2="35500"/>
                        <a14:backgroundMark x1="2308" y1="36250" x2="2308" y2="36250"/>
                        <a14:backgroundMark x1="1385" y1="42250" x2="1385" y2="42250"/>
                        <a14:backgroundMark x1="2769" y1="54250" x2="2769" y2="54250"/>
                        <a14:backgroundMark x1="4308" y1="55500" x2="4308" y2="55500"/>
                        <a14:backgroundMark x1="11231" y1="56250" x2="11231" y2="56250"/>
                        <a14:backgroundMark x1="13692" y1="56500" x2="13692" y2="56500"/>
                        <a14:backgroundMark x1="12923" y1="33500" x2="12923" y2="33500"/>
                        <a14:backgroundMark x1="15538" y1="33750" x2="15538" y2="33750"/>
                        <a14:backgroundMark x1="12154" y1="32250" x2="12154" y2="32250"/>
                        <a14:backgroundMark x1="7846" y1="32250" x2="7846" y2="32250"/>
                        <a14:backgroundMark x1="33385" y1="40500" x2="33385" y2="40500"/>
                        <a14:backgroundMark x1="26923" y1="34250" x2="26923" y2="34250"/>
                        <a14:backgroundMark x1="24154" y1="34000" x2="24154" y2="34000"/>
                        <a14:backgroundMark x1="23846" y1="31500" x2="23846" y2="31500"/>
                        <a14:backgroundMark x1="22308" y1="37500" x2="22308" y2="37500"/>
                        <a14:backgroundMark x1="18923" y1="57000" x2="18923" y2="57000"/>
                        <a14:backgroundMark x1="20154" y1="55750" x2="20154" y2="55750"/>
                        <a14:backgroundMark x1="22308" y1="57750" x2="22308" y2="57750"/>
                        <a14:backgroundMark x1="28462" y1="62500" x2="28462" y2="62500"/>
                        <a14:backgroundMark x1="32154" y1="58750" x2="32154" y2="58750"/>
                        <a14:backgroundMark x1="31846" y1="58500" x2="31846" y2="58500"/>
                        <a14:backgroundMark x1="40769" y1="39000" x2="40769" y2="39000"/>
                        <a14:backgroundMark x1="35231" y1="37000" x2="35231" y2="37000"/>
                        <a14:backgroundMark x1="50000" y1="35500" x2="50000" y2="35500"/>
                        <a14:backgroundMark x1="49231" y1="38000" x2="49231" y2="38000"/>
                        <a14:backgroundMark x1="45846" y1="36000" x2="45846" y2="36000"/>
                        <a14:backgroundMark x1="46308" y1="37750" x2="46308" y2="37750"/>
                        <a14:backgroundMark x1="45846" y1="39500" x2="45846" y2="39500"/>
                        <a14:backgroundMark x1="46154" y1="41250" x2="46154" y2="41250"/>
                        <a14:backgroundMark x1="50462" y1="43250" x2="50462" y2="43250"/>
                        <a14:backgroundMark x1="49846" y1="40250" x2="49846" y2="40250"/>
                        <a14:backgroundMark x1="54308" y1="35500" x2="54308" y2="35500"/>
                        <a14:backgroundMark x1="66769" y1="39000" x2="66769" y2="39000"/>
                        <a14:backgroundMark x1="67385" y1="34750" x2="67385" y2="34750"/>
                        <a14:backgroundMark x1="87385" y1="34250" x2="87385" y2="34250"/>
                        <a14:backgroundMark x1="87077" y1="38750" x2="87077" y2="38750"/>
                        <a14:backgroundMark x1="88923" y1="53250" x2="88923" y2="53250"/>
                        <a14:backgroundMark x1="82923" y1="39250" x2="82923" y2="39250"/>
                        <a14:backgroundMark x1="83692" y1="34250" x2="83692" y2="34250"/>
                        <a14:backgroundMark x1="83846" y1="31750" x2="83846" y2="31750"/>
                        <a14:backgroundMark x1="76000" y1="34750" x2="76000" y2="34750"/>
                        <a14:backgroundMark x1="73385" y1="54500" x2="73385" y2="54500"/>
                        <a14:backgroundMark x1="77692" y1="56250" x2="77692" y2="56250"/>
                        <a14:backgroundMark x1="74308" y1="55750" x2="74308" y2="55750"/>
                        <a14:backgroundMark x1="61538" y1="58750" x2="61538" y2="58750"/>
                        <a14:backgroundMark x1="86000" y1="53750" x2="86000" y2="53750"/>
                        <a14:backgroundMark x1="84000" y1="55000" x2="84000" y2="55000"/>
                        <a14:backgroundMark x1="90462" y1="52500" x2="90462" y2="52500"/>
                        <a14:backgroundMark x1="94615" y1="52000" x2="94615" y2="52000"/>
                        <a14:backgroundMark x1="93538" y1="55250" x2="93538" y2="55250"/>
                        <a14:backgroundMark x1="91846" y1="55250" x2="91846" y2="55250"/>
                        <a14:backgroundMark x1="91538" y1="32000" x2="91538" y2="32000"/>
                        <a14:backgroundMark x1="79846" y1="42500" x2="79846" y2="42500"/>
                        <a14:backgroundMark x1="80000" y1="42250" x2="80000" y2="42250"/>
                        <a14:backgroundMark x1="79846" y1="40250" x2="79846" y2="4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4" y="6228184"/>
            <a:ext cx="5973768" cy="367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5" y="2195736"/>
            <a:ext cx="6515100" cy="44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44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136" y="3491880"/>
            <a:ext cx="6110436" cy="200635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normalizeH="0" baseline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увязанный по ресурсам,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исполнителям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срокам осуществления комплекс мероприятий, направленный на достижение целей и наиболее эффективное решение задач социально-экономического развития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Большесельского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640"/>
            <a:ext cx="24939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 rot="2827190">
            <a:off x="1929850" y="3005029"/>
            <a:ext cx="1128225" cy="484632"/>
          </a:xfrm>
          <a:prstGeom prst="rightArrow">
            <a:avLst/>
          </a:prstGeom>
          <a:solidFill>
            <a:srgbClr val="DE6C36"/>
          </a:solidFill>
          <a:ln w="19050" cap="flat" cmpd="sng" algn="ctr">
            <a:solidFill>
              <a:srgbClr val="DE6C3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762708"/>
              </p:ext>
            </p:extLst>
          </p:nvPr>
        </p:nvGraphicFramePr>
        <p:xfrm>
          <a:off x="548680" y="5292080"/>
          <a:ext cx="5616624" cy="215351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72208"/>
                <a:gridCol w="792088"/>
                <a:gridCol w="936104"/>
                <a:gridCol w="936104"/>
                <a:gridCol w="1080120"/>
              </a:tblGrid>
              <a:tr h="425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28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492265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542782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382476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348308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88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1949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523121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574472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406274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359404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32656" y="8172400"/>
            <a:ext cx="6197951" cy="7647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муниципальные программы размещены на официальном сайте Администрации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большесельский-район.рф/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documents/605.html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20888" y="107504"/>
            <a:ext cx="4320480" cy="331236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Бюджет Большесельского муниципального района по расходам формируется и исполняется по программам в соответствии с Бюджетным кодексом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5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316815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Структура расходов районного бюджета на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год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в разрезе муниципальных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программ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341835"/>
              </p:ext>
            </p:extLst>
          </p:nvPr>
        </p:nvGraphicFramePr>
        <p:xfrm>
          <a:off x="342900" y="2133600"/>
          <a:ext cx="6326460" cy="683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06408"/>
              </p:ext>
            </p:extLst>
          </p:nvPr>
        </p:nvGraphicFramePr>
        <p:xfrm>
          <a:off x="4653136" y="2195736"/>
          <a:ext cx="1800200" cy="66446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00100"/>
                <a:gridCol w="900100"/>
              </a:tblGrid>
              <a:tr h="662473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200637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7134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147866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24887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8273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13446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135646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481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1664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1587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36,9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  <a:p>
                      <a:pPr algn="ctr"/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27,3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2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образования и молодежная  политика в Большесельском муниципальном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127516"/>
              </p:ext>
            </p:extLst>
          </p:nvPr>
        </p:nvGraphicFramePr>
        <p:xfrm>
          <a:off x="2132856" y="3779912"/>
          <a:ext cx="4644008" cy="515683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обеспечение высокого качества муниципального образования в соответствии с меняющимися запросами населения и перспективными задачами  развития экономики района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повышение эффективности реализации  молодежной политики  в интересах инновационного социально-ориентированного развития района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создание и развитие условий эффективного  функционирования на территории Большесельского муниципального района системы патриотического воспитания и допризывной подготовки граждан  Российской  Федерации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повышение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доступности и качества предоставления дошкольного, общего образования, дополнительного образования детей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развитие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инфраструктуры сферы образования;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развитие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кадрового потенциала сферы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координация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 субъектов патриотического воспитания 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координация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 субъектов патриотического воспитания 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871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совершенствование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условий для развития и максимального использования потенциала и поддержки социально активной, талантливой молодежи в интересах социально-экономического развития БМР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правовое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воспитание несовершеннолетних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526367"/>
              </p:ext>
            </p:extLst>
          </p:nvPr>
        </p:nvGraphicFramePr>
        <p:xfrm>
          <a:off x="116632" y="1547664"/>
          <a:ext cx="1944216" cy="747652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6829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Услуги по образованию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200637т.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2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58202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6564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116654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3392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МТБ,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управление и обеспечение бухгалтерского учета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5543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44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политика и патриотическое воспитание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1016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6342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детей-сирот и детей оставшихся без попечения родителей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12658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Бухалов ИА\Desktop\фотки\мероприятия\дорога к школ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9"/>
          <a:stretch/>
        </p:blipFill>
        <p:spPr bwMode="auto">
          <a:xfrm>
            <a:off x="2327431" y="1619672"/>
            <a:ext cx="4314545" cy="1990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«Социальная поддержка населения Большесельского муниципального района»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475777"/>
              </p:ext>
            </p:extLst>
          </p:nvPr>
        </p:nvGraphicFramePr>
        <p:xfrm>
          <a:off x="116632" y="1637867"/>
          <a:ext cx="1944216" cy="735351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социальных услуг населению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67563 т. р.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7774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Выплаты, пособия и компенсации населению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75828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0884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деятельности общественных объединений района 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0884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3323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защита семей с детьми, инвалидов, ветеранов и граждан, оказавшихся в трудной жизненной ситуации</a:t>
                      </a:r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2492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23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Целевая программа «Семья и дети </a:t>
                      </a:r>
                      <a:r>
                        <a:rPr lang="ru-RU" sz="120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Ярославии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1928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927917"/>
              </p:ext>
            </p:extLst>
          </p:nvPr>
        </p:nvGraphicFramePr>
        <p:xfrm>
          <a:off x="2132856" y="3419872"/>
          <a:ext cx="4644008" cy="563446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государственных полномочий в сфере социальной поддержки, социальной защиты и социального обслуживания программы, установленных федеральным и региональным законодательством, реализация мер, направленных на  повышение качества, адресности и доступности государственных услуг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улучшение качества жизни детей и семей с несовершеннолетними детьми, обеспечение функционирования системы отдыха и оздоровления в муниципальном округе, обеспечение отдыха и оздоровления  в оздоровительных учреждениях ЯО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улучшение условий  и охраны труда в целях снижения профессиональных рисков работников организаций, расположенных на  территории  Большесельского района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 публичных обязательств региона, в том числе по переданным полномочиям Российской  Федерации по предоставлению выплат, пособий и компенсаций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социальных услуг населению Большесельского  района на основе соблюдения стандартов и нормативов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защита семей с детьми, инвалидов, ветеранов, граждан и детей, оказавшихся в трудной жизненной ситуации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семейной политики и политики в интересах детей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оздоровительной кампании детей и молодежи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871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непрерывной подготовки работников по охране труда на основе современных технологий обучения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-информационное обеспечение и пропаганда охраны труда</a:t>
                      </a:r>
                    </a:p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правовое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воспитание несовершеннолетних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73" y="1403648"/>
            <a:ext cx="20542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Бухалов ИА\Desktop\фотки\мероприятия\glC5xyAJu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10749"/>
          <a:stretch/>
        </p:blipFill>
        <p:spPr bwMode="auto">
          <a:xfrm>
            <a:off x="2564904" y="1541805"/>
            <a:ext cx="1736659" cy="1704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38943"/>
              </p:ext>
            </p:extLst>
          </p:nvPr>
        </p:nvGraphicFramePr>
        <p:xfrm>
          <a:off x="259978" y="1607877"/>
          <a:ext cx="2016894" cy="368420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016894"/>
              </a:tblGrid>
              <a:tr h="11764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территориальной доступности товаров и услуг для сельского населения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63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1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агропромышленного комплекса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63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388 т. р.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1670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637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68744"/>
              </p:ext>
            </p:extLst>
          </p:nvPr>
        </p:nvGraphicFramePr>
        <p:xfrm>
          <a:off x="2393504" y="3275856"/>
          <a:ext cx="4392488" cy="202643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392488"/>
              </a:tblGrid>
              <a:tr h="3557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90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сельского хозяйства 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57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7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потребительского рынка на территории Большесельского муниципального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437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агропромышленного комплекса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52736" y="323528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сельского хозяйства в Большесельском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632" y="5436096"/>
            <a:ext cx="666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«Обеспечение доступным и комфортным жильем населения Большесельского муниципального района на 2019 – 2021»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327426"/>
              </p:ext>
            </p:extLst>
          </p:nvPr>
        </p:nvGraphicFramePr>
        <p:xfrm>
          <a:off x="332656" y="7956376"/>
          <a:ext cx="1944216" cy="104419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44216"/>
              </a:tblGrid>
              <a:tr h="7698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градостроительной документации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400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448173"/>
              </p:ext>
            </p:extLst>
          </p:nvPr>
        </p:nvGraphicFramePr>
        <p:xfrm>
          <a:off x="2450936" y="6660231"/>
          <a:ext cx="4146416" cy="23762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146416"/>
              </a:tblGrid>
              <a:tr h="495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3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 населения Большесельского муниципального района.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4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градостроительной документации в Большесельском муниципальном районе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6776" r="8984" b="8517"/>
          <a:stretch/>
        </p:blipFill>
        <p:spPr bwMode="auto">
          <a:xfrm>
            <a:off x="202774" y="6372200"/>
            <a:ext cx="2037145" cy="15047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2" descr="Сельск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Сельское хозяйст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1475656"/>
            <a:ext cx="3168352" cy="1698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Что такое «Бюджет для граждан»?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1403648"/>
            <a:ext cx="6172200" cy="7344816"/>
          </a:xfrm>
        </p:spPr>
        <p:txBody>
          <a:bodyPr>
            <a:normAutofit/>
          </a:bodyPr>
          <a:lstStyle/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en-US" sz="1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документ, содержащий основные положения проекта закона о бюджете и отчета о его исполнении в доступной и понятной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ассигнований</a:t>
            </a:r>
            <a:endParaRPr lang="en-US" sz="1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За два месяца 2020 года Херсонщина уплатила бюджет 1,3 миллиард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4" y="5282916"/>
            <a:ext cx="563262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4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«Обеспечение общественного порядка и противодействие преступности на территории Большесельского муниципального района»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7766"/>
              </p:ext>
            </p:extLst>
          </p:nvPr>
        </p:nvGraphicFramePr>
        <p:xfrm>
          <a:off x="116632" y="1546881"/>
          <a:ext cx="1872208" cy="15849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8"/>
              </a:tblGrid>
              <a:tr h="120837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общественного порядка и противодействие преступности </a:t>
                      </a:r>
                    </a:p>
                  </a:txBody>
                  <a:tcPr/>
                </a:tc>
              </a:tr>
              <a:tr h="27353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т. руб.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878040"/>
              </p:ext>
            </p:extLst>
          </p:nvPr>
        </p:nvGraphicFramePr>
        <p:xfrm>
          <a:off x="2177480" y="3124784"/>
          <a:ext cx="4608512" cy="338877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08512"/>
              </a:tblGrid>
              <a:tr h="2230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45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механизмов  взаимодействия  органов местного самоуправления, правоохранительных  органов, организаций и общественных объединений по профилактике правонарушений, защите конституционных прав граждан, проживающих на территории   Большесельского  муниципального района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180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008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безопасного  поведения  участников  дорожного движения ,  в том числе предупреждение  детского  дорожно-транспортного  травматизма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235829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 профилактики  немедицинского потребления наркотиков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407093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обеспечение  функционирования  системы  комплексного  обеспечения  общественного порядка и общественной безопасности, общей профилактики правонарушений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29067"/>
              </p:ext>
            </p:extLst>
          </p:nvPr>
        </p:nvGraphicFramePr>
        <p:xfrm>
          <a:off x="2115108" y="7336181"/>
          <a:ext cx="4668820" cy="170031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68820"/>
              </a:tblGrid>
              <a:tr h="3593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907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Повышение уровня обеспечения безопасности  жизнедеятельности  населения  Большесельского муниципального района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93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24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эффективного предупреждения и ликвидации чрезвычайных ситуаций природного и техногенного характера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5567" y="6597516"/>
            <a:ext cx="66672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Муниципальная программа «Защита населения и территории Большесельского муниципального района от чрезвычайных  ситуаций, обеспечение пожарной безопасности и безопасности людей на водных объектах»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53707"/>
              </p:ext>
            </p:extLst>
          </p:nvPr>
        </p:nvGraphicFramePr>
        <p:xfrm>
          <a:off x="145567" y="7336180"/>
          <a:ext cx="1872208" cy="165294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8"/>
              </a:tblGrid>
              <a:tr h="50910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безопасности  жизнедеятельности  населения</a:t>
                      </a:r>
                    </a:p>
                  </a:txBody>
                  <a:tcPr/>
                </a:tc>
              </a:tr>
              <a:tr h="226268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т. руб.</a:t>
                      </a:r>
                    </a:p>
                  </a:txBody>
                  <a:tcPr/>
                </a:tc>
              </a:tr>
              <a:tr h="50910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единой дежурно – диспетчерской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службы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82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1557 т.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657" y1="47244" x2="17172" y2="22047"/>
                        <a14:foregroundMark x1="9091" y1="83071" x2="16162" y2="44488"/>
                        <a14:foregroundMark x1="19697" y1="75591" x2="5556" y2="57087"/>
                        <a14:foregroundMark x1="12626" y1="79921" x2="5051" y2="65748"/>
                        <a14:foregroundMark x1="6061" y1="77559" x2="11616" y2="75591"/>
                        <a14:foregroundMark x1="57576" y1="72047" x2="78788" y2="89764"/>
                        <a14:foregroundMark x1="61616" y1="45669" x2="38889" y2="31496"/>
                        <a14:foregroundMark x1="67172" y1="41339" x2="50000" y2="2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7" y="4463219"/>
            <a:ext cx="1514371" cy="194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В Омске за коррупцию уволили лейтенанта полиции, купившего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12" y="1479157"/>
            <a:ext cx="3528391" cy="1503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2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 культуры и туризма в Большесельском  муниципальном  районе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893538"/>
              </p:ext>
            </p:extLst>
          </p:nvPr>
        </p:nvGraphicFramePr>
        <p:xfrm>
          <a:off x="116632" y="1547664"/>
          <a:ext cx="1944216" cy="48568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68295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муниципальных услуг (выполнение работ) муниципальными, автономными и бюджетными учреждениями культуры</a:t>
                      </a: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20612 т. р.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261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обслуживанию учреждений культуры</a:t>
                      </a:r>
                    </a:p>
                  </a:txBody>
                  <a:tcPr/>
                </a:tc>
              </a:tr>
              <a:tr h="432284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3089 т. р.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endParaRPr lang="ru-RU" sz="12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иные цели муниципальным учреждениям культуры</a:t>
                      </a: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1186 т. р.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95082"/>
              </p:ext>
            </p:extLst>
          </p:nvPr>
        </p:nvGraphicFramePr>
        <p:xfrm>
          <a:off x="2079104" y="5004048"/>
          <a:ext cx="4644008" cy="388842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33075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458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и доступности услуг в сфере культуры, расширение  возможностей для духовного развития населения Большесельского муниципального района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458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эффективного развития туризма и отдыха на территории  Большесельского муниципального района, повышение уровня конкурентоспособности туристического продукта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75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доступа граждан к информационно-библиотечным ресурсам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муниципальных услуг (выполнение работ) в области образования в сфере культуры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087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Административно хозяйственное обслуживание учреждений культуры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организации досуга и обеспечения жителей услугами организаций культуры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туризма и отдыха на территории Большесельского муниципального района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7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287324"/>
            <a:ext cx="191336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Бухалов ИА\Desktop\фотки\мероприятия\варегово хорошие сосед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b="25409"/>
          <a:stretch/>
        </p:blipFill>
        <p:spPr bwMode="auto">
          <a:xfrm>
            <a:off x="2348880" y="1907704"/>
            <a:ext cx="4090256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0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«Развитие  физической культуры и спорта в Большесельском муниципальном районе»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36157"/>
              </p:ext>
            </p:extLst>
          </p:nvPr>
        </p:nvGraphicFramePr>
        <p:xfrm>
          <a:off x="116632" y="2483768"/>
          <a:ext cx="1872208" cy="401325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8"/>
              </a:tblGrid>
              <a:tr h="14231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в сфере массовой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физической культуры и спорта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9488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52715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в области культуры и спорта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28295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628 т. р.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32058"/>
              </p:ext>
            </p:extLst>
          </p:nvPr>
        </p:nvGraphicFramePr>
        <p:xfrm>
          <a:off x="2044218" y="4139952"/>
          <a:ext cx="4644008" cy="236601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доступности занятий физической культурой и спортом, привлечение  различных категорий граждан к занятиям физической культурой, спортом, укрепление материально-технической базы для занятий физической культурой и спортом.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спортивной инфраструктуры района для проведения массовых физкультурно-спортивных мероприятий. Укрепление материально-технической базы спортивных сооружений.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в сфере массовой физической культуры и спорта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88640" y="7236296"/>
            <a:ext cx="6399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реализации программы планируется увеличить долю жителей, занимающихся физической культурой и спортом, полностью удовлетворить потребности населения в условиях для занятий физической культурой и спортом.</a:t>
            </a:r>
          </a:p>
        </p:txBody>
      </p:sp>
      <p:pic>
        <p:nvPicPr>
          <p:cNvPr id="6146" name="Picture 2" descr="C:\Users\Бухалов ИА\Desktop\фотки\мероприятия\пожарные учения школа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24649"/>
          <a:stretch/>
        </p:blipFill>
        <p:spPr bwMode="auto">
          <a:xfrm>
            <a:off x="2348880" y="1757546"/>
            <a:ext cx="4006315" cy="2137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8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«Обеспечение качественными коммунальными  услугами  населения Большесельского  муниципального района»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66925"/>
              </p:ext>
            </p:extLst>
          </p:nvPr>
        </p:nvGraphicFramePr>
        <p:xfrm>
          <a:off x="116632" y="1691680"/>
          <a:ext cx="1944216" cy="643988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154960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предприятий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коммунального комплекса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188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 т. р.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3496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водоснабжения и водоотведения и очистки сточных вод</a:t>
                      </a:r>
                      <a:endParaRPr lang="ru-RU" sz="14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18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107481 т. р.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188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Комплексная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программа модернизации и реформирования жилищно коммунального хозяйства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188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27715 т. руб.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86239"/>
              </p:ext>
            </p:extLst>
          </p:nvPr>
        </p:nvGraphicFramePr>
        <p:xfrm>
          <a:off x="2165889" y="4572000"/>
          <a:ext cx="4644008" cy="36118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потребителей Большесельского  муниципального  района  качественными коммунальными услугами при надежной и эффективной работе коммунальной инфраструктуры района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 газификации Большесельского муниципального района  для  повышения  уровня  обеспеченности  (газификации)  природным  газом  населения  района.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бесперебойного предоставления коммунальных услуг потребителям Большесельского 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объектов теплоснабжения  с вводом их в эксплуатацию (строительство котельных)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Газификация населенных пунктов Большесельского района (строительство межпоселковых газопроводов и распределительных сетей  с вводом их в эксплуатацию)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водоснабжения ,  в результате  строительства и модернизации централизованных систем водоснабжения , а также  строительства шахтных колодцев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170" name="Picture 2" descr="C:\Users\Бухалов ИА\Desktop\фотки\мероприятия\строительство газопров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1691680"/>
            <a:ext cx="4131486" cy="2751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системы муниципального управления  на территории Большесельского муниципального района»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4202"/>
              </p:ext>
            </p:extLst>
          </p:nvPr>
        </p:nvGraphicFramePr>
        <p:xfrm>
          <a:off x="116632" y="2771800"/>
          <a:ext cx="1944216" cy="50049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68295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муниципальной службы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 т. р.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2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управления и распоряжения муниципальной собственностью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485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архивного дела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399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органов местного самоуправления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Администрации БМР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6200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375962"/>
              </p:ext>
            </p:extLst>
          </p:nvPr>
        </p:nvGraphicFramePr>
        <p:xfrm>
          <a:off x="2132856" y="5652120"/>
          <a:ext cx="4644008" cy="310741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уровня  удовлетворенности населения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 качеством взаимодействия с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органами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4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профессионализма и компетентности муниципальных служащих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Оптимизация структуры муниципальной собственности Большесельского муниципального района Ярославской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документов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хранящихся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МУ "Архив Большесельского МР"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транспортного и хозяйственного обслуживания органов местного самоуправления администрации Большесельского муниципального района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8194" name="Picture 2" descr="C:\Users\Бухалов ИА\Desktop\фотки\мероприятия\решаем вмест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88" y="2123728"/>
            <a:ext cx="4449988" cy="3337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0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«Информационное общество в Большесельском муниципальном районе»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180923"/>
              </p:ext>
            </p:extLst>
          </p:nvPr>
        </p:nvGraphicFramePr>
        <p:xfrm>
          <a:off x="116632" y="1547664"/>
          <a:ext cx="1944216" cy="158417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10682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СМИ в Большесельском районе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1664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568896"/>
              </p:ext>
            </p:extLst>
          </p:nvPr>
        </p:nvGraphicFramePr>
        <p:xfrm>
          <a:off x="2132856" y="1547664"/>
          <a:ext cx="4644008" cy="159531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Информирование  населения Большесельского муниципального района о деятельности органов местного самоуправления,  органов исполнительной и законодательной власти Ярославской области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деятельность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61120" y="3219707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«Развитие  дорожного  хозяйства и  транспорта  в Большесельском  муниципальном  районе»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156079"/>
              </p:ext>
            </p:extLst>
          </p:nvPr>
        </p:nvGraphicFramePr>
        <p:xfrm>
          <a:off x="2145794" y="5868144"/>
          <a:ext cx="4644008" cy="310705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дорожной деятельности  в отношении автомобильных дорог местного значения, дворовых территорий многоквартирных домов, проездов к дворовым территориям, обеспечение безопасности дорожного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движения и повышения качества транспортного обслуживания населения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496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местного значения в соответствии с нормативными требованиями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4496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общего пользования местного значения муниципального района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4496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13373"/>
              </p:ext>
            </p:extLst>
          </p:nvPr>
        </p:nvGraphicFramePr>
        <p:xfrm>
          <a:off x="89012" y="4139952"/>
          <a:ext cx="1944216" cy="411181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10682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сети автомобильных дорог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9952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автомобильного,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пассажирского транспорта общего пользования на территории Большесельского муниципального района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3494 т. р.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9" name="Picture 3" descr="C:\Users\Бухалов ИА\Desktop\фотки\мероприятия\мос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13822"/>
          <a:stretch/>
        </p:blipFill>
        <p:spPr bwMode="auto">
          <a:xfrm>
            <a:off x="2523592" y="4149085"/>
            <a:ext cx="3353680" cy="1662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369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00152" y="79569"/>
            <a:ext cx="5733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«Создание условий для эффективного управления муниципальными финансами в Большесельском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382896"/>
              </p:ext>
            </p:extLst>
          </p:nvPr>
        </p:nvGraphicFramePr>
        <p:xfrm>
          <a:off x="1007646" y="1834996"/>
          <a:ext cx="2016224" cy="131104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016224"/>
              </a:tblGrid>
              <a:tr h="88404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муниципальными финансами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9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8273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28811"/>
              </p:ext>
            </p:extLst>
          </p:nvPr>
        </p:nvGraphicFramePr>
        <p:xfrm>
          <a:off x="1017870" y="3347864"/>
          <a:ext cx="4505309" cy="547260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05309"/>
              </a:tblGrid>
              <a:tr h="6386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4120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равных условий для устойчивого исполнения расходных обязательств муниципальных  образований района и повышения качества  управления  муниципальными  финансами</a:t>
                      </a:r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6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3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 сельских поселений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786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Казначейское исполнение бюджета</a:t>
                      </a:r>
                    </a:p>
                    <a:p>
                      <a:pPr algn="l" fontAlgn="b"/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383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отдельных мероприятий в сфере управления муниципальными финансами</a:t>
                      </a:r>
                    </a:p>
                    <a:p>
                      <a:pPr algn="l" fontAlgn="b"/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8196" name="Picture 4" descr="ÐÐ°ÑÑÐ¸Ð½ÐºÐ¸ Ð¿Ð¾ Ð·Ð°Ð¿ÑÐ¾ÑÑ ÑÐ¸Ð½Ð°Ð½Ñ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1835696"/>
            <a:ext cx="1915513" cy="13440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86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84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Финансовая помощь муниципальному району из областного и федерального бюджета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215709"/>
              </p:ext>
            </p:extLst>
          </p:nvPr>
        </p:nvGraphicFramePr>
        <p:xfrm>
          <a:off x="188640" y="2051720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82038"/>
              </p:ext>
            </p:extLst>
          </p:nvPr>
        </p:nvGraphicFramePr>
        <p:xfrm>
          <a:off x="1772816" y="6156176"/>
          <a:ext cx="4752528" cy="17281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2128"/>
                <a:gridCol w="1152128"/>
                <a:gridCol w="1152128"/>
                <a:gridCol w="1296144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98383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104988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62461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20539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100637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145617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19993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12993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275654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289130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288849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289217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11352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254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96" y="120934"/>
            <a:ext cx="6515100" cy="1117600"/>
          </a:xfrm>
        </p:spPr>
        <p:txBody>
          <a:bodyPr/>
          <a:lstStyle/>
          <a:p>
            <a:pPr algn="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Обратная связь</a:t>
            </a: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16632" y="1619672"/>
            <a:ext cx="2808312" cy="2160240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Презентация подготовлена Финансовым управлением администрации Большесельского муниципального района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2572895" y="2710088"/>
            <a:ext cx="4032448" cy="2880320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Свои вопросы и предложения Вы можете направить в финансовое управление администрации Большесельского МР</a:t>
            </a: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тел. (руководитель) - +7(48542)2-93-11; (исполнители) +7(48542)2-93-39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152360, Ярославская область, Большесельский район, с. Большое Село, пл. Советская, д. 9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e-mail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finbselo@mail.ru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40187" r="29801" b="22633"/>
          <a:stretch/>
        </p:blipFill>
        <p:spPr bwMode="auto">
          <a:xfrm>
            <a:off x="296018" y="6084168"/>
            <a:ext cx="455375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884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788024"/>
            <a:ext cx="6336704" cy="4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95536"/>
            <a:ext cx="6172200" cy="702560"/>
          </a:xfrm>
        </p:spPr>
        <p:txBody>
          <a:bodyPr/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Что такое «Бюджет»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24944" y="1259632"/>
            <a:ext cx="367240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план доходов и расходов.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Большесельском МР бюджет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составляется на 3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0648" y="2987824"/>
            <a:ext cx="63367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поступающие в бюджет средства: налоги, платежи и сборы, средства из вышестоящих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0648" y="4173498"/>
            <a:ext cx="6336704" cy="104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выплачиваемые из бюджета денежные средства на социальные выплаты населению, оказание муниципальных услуг, капитальное строительство и другие нужды</a:t>
            </a:r>
          </a:p>
        </p:txBody>
      </p:sp>
      <p:sp>
        <p:nvSpPr>
          <p:cNvPr id="7" name="Овал 6"/>
          <p:cNvSpPr/>
          <p:nvPr/>
        </p:nvSpPr>
        <p:spPr>
          <a:xfrm>
            <a:off x="260648" y="5724128"/>
            <a:ext cx="266429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ДЕФИЦИТ - превышение расходов бюджета над его доходами</a:t>
            </a:r>
          </a:p>
        </p:txBody>
      </p:sp>
      <p:sp>
        <p:nvSpPr>
          <p:cNvPr id="8" name="Овал 7"/>
          <p:cNvSpPr/>
          <p:nvPr/>
        </p:nvSpPr>
        <p:spPr>
          <a:xfrm>
            <a:off x="3933056" y="5868506"/>
            <a:ext cx="266429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ПРОФИЦИТ - превышение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доходов бюджета над его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расходами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238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467545"/>
            <a:ext cx="6172200" cy="7700674"/>
          </a:xfrm>
        </p:spPr>
        <p:txBody>
          <a:bodyPr>
            <a:normAutofit/>
          </a:bodyPr>
          <a:lstStyle/>
          <a:p>
            <a:pPr marL="0" lvl="0" indent="0" algn="r">
              <a:spcBef>
                <a:spcPts val="0"/>
              </a:spcBef>
              <a:buClrTx/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Конституцией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определены права и гарантии граждан нашей страны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en-US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ClrTx/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участие в культурной жизни и доступ к культурным ценностям,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благоприятную окружающую среду,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охрану здоровья и медицинскую помощь,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социальное обеспечение и т.д.</a:t>
            </a:r>
          </a:p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обеспечить эти обязательства у государства должны быть средства, которые необходимо собрать и распределить.</a:t>
            </a: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денежных средств, которые собирает и расходует государство для финансового обеспечения своих задач и функций – это и есть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4211960"/>
            <a:ext cx="3816424" cy="2534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8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4" y="250256"/>
            <a:ext cx="2959812" cy="224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70" y="4788024"/>
            <a:ext cx="2953283" cy="261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012" y="52990"/>
            <a:ext cx="6172200" cy="125348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3056" y="1115616"/>
            <a:ext cx="2304256" cy="90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944" y="2843808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17 бюджетов муниципальных районов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48912" y="2854122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3 бюджета городских округов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59260" y="2843808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8 бюджетов городских поселений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85184" y="2854122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72 бюджета сельских поселений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963488" y="4485134"/>
            <a:ext cx="6172200" cy="1253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Бюджетная система Большесельского МР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1852" y="5508104"/>
            <a:ext cx="2304256" cy="90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Консолидированный бюджет БМР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340768" y="2024080"/>
            <a:ext cx="2439343" cy="675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646108" y="2168096"/>
            <a:ext cx="1718996" cy="603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216349" y="2168096"/>
            <a:ext cx="868835" cy="531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805264" y="2168096"/>
            <a:ext cx="0" cy="603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560439" y="7295748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бюджета сельских поселений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0344" y="7308304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бюджет муниципального 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1157780" y="658822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628800" y="6588224"/>
            <a:ext cx="182011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26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790977" y="7342554"/>
            <a:ext cx="5472608" cy="1651451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181" y="6863398"/>
            <a:ext cx="6172200" cy="1524000"/>
          </a:xfrm>
        </p:spPr>
        <p:txBody>
          <a:bodyPr/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асходы бюджета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98059738"/>
              </p:ext>
            </p:extLst>
          </p:nvPr>
        </p:nvGraphicFramePr>
        <p:xfrm>
          <a:off x="476672" y="107504"/>
          <a:ext cx="583264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Лента лицом вниз 4"/>
          <p:cNvSpPr/>
          <p:nvPr/>
        </p:nvSpPr>
        <p:spPr>
          <a:xfrm>
            <a:off x="692696" y="4271392"/>
            <a:ext cx="5669170" cy="208823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 Большесельского МР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266449" y="6516216"/>
            <a:ext cx="521663" cy="682322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452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466" y="333872"/>
            <a:ext cx="6326460" cy="965456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«расходы </a:t>
            </a:r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бюджета» ?</a:t>
            </a:r>
            <a:br>
              <a:rPr lang="ru-RU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11" y="1600376"/>
            <a:ext cx="1872012" cy="187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620" y1="34944" x2="12664" y2="33457"/>
                        <a14:foregroundMark x1="22461" y1="49195" x2="21983" y2="47088"/>
                        <a14:foregroundMark x1="45998" y1="28253" x2="45998" y2="23668"/>
                        <a14:foregroundMark x1="70012" y1="47212" x2="68817" y2="41884"/>
                        <a14:foregroundMark x1="35006" y1="14002" x2="35364" y2="13259"/>
                        <a14:foregroundMark x1="46356" y1="10905" x2="44444" y2="7931"/>
                        <a14:foregroundMark x1="2628" y1="42627" x2="5137" y2="21933"/>
                        <a14:foregroundMark x1="12067" y1="54399" x2="12425" y2="4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6377937"/>
            <a:ext cx="1731869" cy="166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600" l="4200" r="96000">
                        <a14:foregroundMark x1="9600" y1="40400" x2="33000" y2="86200"/>
                        <a14:foregroundMark x1="48600" y1="86200" x2="80000" y2="55600"/>
                        <a14:foregroundMark x1="83800" y1="48800" x2="47600" y2="7600"/>
                        <a14:foregroundMark x1="13400" y1="47600" x2="52600" y2="11600"/>
                        <a14:foregroundMark x1="21400" y1="21800" x2="77000" y2="81000"/>
                        <a14:foregroundMark x1="32600" y1="83000" x2="83000" y2="41800"/>
                        <a14:foregroundMark x1="13400" y1="80800" x2="5800" y2="18800"/>
                        <a14:foregroundMark x1="6600" y1="35400" x2="54200" y2="1200"/>
                        <a14:foregroundMark x1="47600" y1="3200" x2="95000" y2="35400"/>
                        <a14:foregroundMark x1="28600" y1="63800" x2="24600" y2="45800"/>
                        <a14:foregroundMark x1="56000" y1="46600" x2="63200" y2="40000"/>
                        <a14:foregroundMark x1="56600" y1="28200" x2="43200" y2="23400"/>
                        <a14:foregroundMark x1="40800" y1="59400" x2="37000" y2="57000"/>
                        <a14:backgroundMark x1="10000" y1="71200" x2="20200" y2="84400"/>
                        <a14:backgroundMark x1="5800" y1="61800" x2="21800" y2="86400"/>
                        <a14:backgroundMark x1="5600" y1="38800" x2="16400" y2="11400"/>
                        <a14:backgroundMark x1="51000" y1="1800" x2="64200" y2="3800"/>
                        <a14:backgroundMark x1="94600" y1="21800" x2="93600" y2="34600"/>
                        <a14:backgroundMark x1="5800" y1="30000" x2="9000" y2="21800"/>
                        <a14:backgroundMark x1="5800" y1="20400" x2="7200" y2="27600"/>
                        <a14:backgroundMark x1="7600" y1="31200" x2="6200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96" y="4932791"/>
            <a:ext cx="1445146" cy="14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4" b="100000" l="1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896"/>
            <a:ext cx="3255069" cy="23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046" y1="43040" x2="17881" y2="37363"/>
                        <a14:foregroundMark x1="16556" y1="41941" x2="14901" y2="27656"/>
                        <a14:foregroundMark x1="13411" y1="32784" x2="14073" y2="26374"/>
                        <a14:foregroundMark x1="12583" y1="33516" x2="13742" y2="26557"/>
                        <a14:foregroundMark x1="17715" y1="45971" x2="15894" y2="41209"/>
                        <a14:foregroundMark x1="86093" y1="78388" x2="90894" y2="74359"/>
                        <a14:foregroundMark x1="28974" y1="88278" x2="35762" y2="91941"/>
                        <a14:foregroundMark x1="42881" y1="84982" x2="53974" y2="83516"/>
                        <a14:foregroundMark x1="28808" y1="26190" x2="31623" y2="17399"/>
                        <a14:foregroundMark x1="75166" y1="25458" x2="72185" y2="16667"/>
                        <a14:foregroundMark x1="38245" y1="19597" x2="52318" y2="2381"/>
                        <a14:foregroundMark x1="52318" y1="3297" x2="65894" y2="17766"/>
                        <a14:foregroundMark x1="62417" y1="17399" x2="74669" y2="15018"/>
                        <a14:foregroundMark x1="67881" y1="35531" x2="71358" y2="16850"/>
                        <a14:foregroundMark x1="34272" y1="38462" x2="30629" y2="18132"/>
                        <a14:foregroundMark x1="30298" y1="29304" x2="40397" y2="20879"/>
                        <a14:backgroundMark x1="32616" y1="30952" x2="32781" y2="26923"/>
                        <a14:backgroundMark x1="45695" y1="88278" x2="52649" y2="84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54" y="7374755"/>
            <a:ext cx="1881138" cy="17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38636" y1="78800" x2="49409" y2="7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" y="795358"/>
            <a:ext cx="2205172" cy="200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2290621" y="1259632"/>
            <a:ext cx="3652797" cy="67831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образование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8253536" y="2538382"/>
            <a:ext cx="3888432" cy="10801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образование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3052065" y="6377937"/>
            <a:ext cx="3672408" cy="85289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социальную политику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1936704" y="8047732"/>
            <a:ext cx="2753199" cy="63147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культуру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229707" y="5364088"/>
            <a:ext cx="3456384" cy="80884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здравоохранение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2780928" y="3419872"/>
            <a:ext cx="3853046" cy="122350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физкультуру и спорт, молодежную политику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82515" y="2411760"/>
            <a:ext cx="3672408" cy="73602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дороги и ЖКХ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251520"/>
            <a:ext cx="6172200" cy="1037464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effectLst/>
                <a:latin typeface="Times New Roman" pitchFamily="18" charset="0"/>
                <a:cs typeface="Times New Roman" pitchFamily="18" charset="0"/>
              </a:rPr>
              <a:t>Отраслевая структура расходов </a:t>
            </a:r>
            <a: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  <a:t>бюджетов</a:t>
            </a:r>
            <a:endParaRPr lang="ru-RU" dirty="0">
              <a:effectLst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31640"/>
            <a:ext cx="4104456" cy="444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5104296"/>
            <a:ext cx="3529172" cy="377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9" b="98571" l="1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1835696"/>
            <a:ext cx="3480821" cy="30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78235" y1="49630" x2="81176" y2="47407"/>
                        <a14:backgroundMark x1="37941" y1="74074" x2="45000" y2="50741"/>
                        <a14:backgroundMark x1="38235" y1="78148" x2="39118" y2="68889"/>
                        <a14:backgroundMark x1="6176" y1="65926" x2="6176" y2="65926"/>
                        <a14:backgroundMark x1="6176" y1="64444" x2="21765" y2="36296"/>
                        <a14:backgroundMark x1="23529" y1="35926" x2="30294" y2="23333"/>
                        <a14:backgroundMark x1="3529" y1="65185" x2="4118" y2="85556"/>
                        <a14:backgroundMark x1="7059" y1="78889" x2="17353" y2="92963"/>
                        <a14:backgroundMark x1="22059" y1="90370" x2="29118" y2="89259"/>
                        <a14:backgroundMark x1="28824" y1="95556" x2="43235" y2="93704"/>
                        <a14:backgroundMark x1="40882" y1="95185" x2="47941" y2="71111"/>
                        <a14:backgroundMark x1="39706" y1="89259" x2="39706" y2="89259"/>
                        <a14:backgroundMark x1="44118" y1="74074" x2="44118" y2="74074"/>
                        <a14:backgroundMark x1="44706" y1="68889" x2="44706" y2="68889"/>
                        <a14:backgroundMark x1="44706" y1="63333" x2="44706" y2="63333"/>
                        <a14:backgroundMark x1="46471" y1="58889" x2="46471" y2="58889"/>
                        <a14:backgroundMark x1="49118" y1="56667" x2="49118" y2="56667"/>
                        <a14:backgroundMark x1="50294" y1="62963" x2="50294" y2="62963"/>
                        <a14:backgroundMark x1="52059" y1="66296" x2="52059" y2="66296"/>
                        <a14:backgroundMark x1="55882" y1="71481" x2="55882" y2="71481"/>
                        <a14:backgroundMark x1="57059" y1="78148" x2="57059" y2="78148"/>
                        <a14:backgroundMark x1="58824" y1="82593" x2="58824" y2="82593"/>
                        <a14:backgroundMark x1="61471" y1="80741" x2="62353" y2="81111"/>
                        <a14:backgroundMark x1="62647" y1="77407" x2="62647" y2="77407"/>
                        <a14:backgroundMark x1="66765" y1="76667" x2="66765" y2="76667"/>
                        <a14:backgroundMark x1="69412" y1="78519" x2="69412" y2="78519"/>
                        <a14:backgroundMark x1="73529" y1="81481" x2="73529" y2="81481"/>
                        <a14:backgroundMark x1="75882" y1="78148" x2="75882" y2="78148"/>
                        <a14:backgroundMark x1="74118" y1="69630" x2="74118" y2="69630"/>
                        <a14:backgroundMark x1="75588" y1="74815" x2="75588" y2="74815"/>
                        <a14:backgroundMark x1="76471" y1="58148" x2="76471" y2="58148"/>
                        <a14:backgroundMark x1="74118" y1="65556" x2="74412" y2="60000"/>
                        <a14:backgroundMark x1="77059" y1="65185" x2="80000" y2="78889"/>
                        <a14:backgroundMark x1="84412" y1="71111" x2="81176" y2="83333"/>
                        <a14:backgroundMark x1="88529" y1="73704" x2="87353" y2="86296"/>
                        <a14:backgroundMark x1="91765" y1="65926" x2="94412" y2="81852"/>
                        <a14:backgroundMark x1="93235" y1="55185" x2="97647" y2="69630"/>
                        <a14:backgroundMark x1="92353" y1="64074" x2="91176" y2="60000"/>
                        <a14:backgroundMark x1="94118" y1="50000" x2="94118" y2="41481"/>
                        <a14:backgroundMark x1="91765" y1="41111" x2="95882" y2="27037"/>
                        <a14:backgroundMark x1="91176" y1="31481" x2="73235" y2="20000"/>
                        <a14:backgroundMark x1="65588" y1="30741" x2="76176" y2="17407"/>
                        <a14:backgroundMark x1="60294" y1="25185" x2="51765" y2="3333"/>
                        <a14:backgroundMark x1="32059" y1="11111" x2="52647" y2="1852"/>
                        <a14:backgroundMark x1="35588" y1="7037" x2="45294" y2="24074"/>
                        <a14:backgroundMark x1="19412" y1="29630" x2="43824" y2="29630"/>
                        <a14:backgroundMark x1="59118" y1="22963" x2="54412" y2="55926"/>
                        <a14:backgroundMark x1="52353" y1="50000" x2="55000" y2="59630"/>
                        <a14:backgroundMark x1="57647" y1="58148" x2="63824" y2="38889"/>
                        <a14:backgroundMark x1="64118" y1="39259" x2="71471" y2="39259"/>
                        <a14:backgroundMark x1="72353" y1="37037" x2="68529" y2="27407"/>
                        <a14:backgroundMark x1="78529" y1="33333" x2="78824" y2="38519"/>
                        <a14:backgroundMark x1="79412" y1="54815" x2="82647" y2="39259"/>
                        <a14:backgroundMark x1="79412" y1="58519" x2="79412" y2="51481"/>
                        <a14:backgroundMark x1="86765" y1="42593" x2="83824" y2="31481"/>
                        <a14:backgroundMark x1="92353" y1="53704" x2="93824" y2="45926"/>
                        <a14:backgroundMark x1="52941" y1="48519" x2="53235" y2="40370"/>
                        <a14:backgroundMark x1="55882" y1="34815" x2="50000" y2="23333"/>
                        <a14:backgroundMark x1="47059" y1="49259" x2="47353" y2="43333"/>
                        <a14:backgroundMark x1="40882" y1="35185" x2="37941" y2="2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" y="5930439"/>
            <a:ext cx="2669978" cy="212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9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93" y="323528"/>
            <a:ext cx="6515100" cy="1117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Гражданин и его участие в бюджетном процессе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058422"/>
              </p:ext>
            </p:extLst>
          </p:nvPr>
        </p:nvGraphicFramePr>
        <p:xfrm>
          <a:off x="228600" y="2071688"/>
          <a:ext cx="6515100" cy="603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932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1596</TotalTime>
  <Words>2124</Words>
  <Application>Microsoft Office PowerPoint</Application>
  <PresentationFormat>Экран (4:3)</PresentationFormat>
  <Paragraphs>378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Бюджет для граждан</vt:lpstr>
      <vt:lpstr>Что такое «Бюджет для граждан»? </vt:lpstr>
      <vt:lpstr>Что такое «Бюджет»</vt:lpstr>
      <vt:lpstr>Презентация PowerPoint</vt:lpstr>
      <vt:lpstr>Бюджетная система  Ярославской области </vt:lpstr>
      <vt:lpstr>Расходы бюджета</vt:lpstr>
      <vt:lpstr>Что такое «расходы бюджета» ? </vt:lpstr>
      <vt:lpstr>Отраслевая структура расходов бюджетов</vt:lpstr>
      <vt:lpstr>Гражданин и его участие в бюджетном процессе </vt:lpstr>
      <vt:lpstr>Нормативно – правовая база</vt:lpstr>
      <vt:lpstr>Основные характеристики бюджета  Большесельского района</vt:lpstr>
      <vt:lpstr>Динамика и структура дохода бюджета  Большесельского района</vt:lpstr>
      <vt:lpstr>Структура налоговых и неналоговых доходов  районного бюджета в 2020 году</vt:lpstr>
      <vt:lpstr>Мероприятия по повышению налоговых доходов районного бюджета</vt:lpstr>
      <vt:lpstr>. </vt:lpstr>
      <vt:lpstr>Структура расходов районного бюджета на 2020 год  в разрезе муниципальных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муниципальному району из областного и федерального бюджета</vt:lpstr>
      <vt:lpstr>Обратная связь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Бухалов ИА</dc:creator>
  <cp:lastModifiedBy>Бухалов ИА</cp:lastModifiedBy>
  <cp:revision>127</cp:revision>
  <dcterms:created xsi:type="dcterms:W3CDTF">2019-03-18T05:55:00Z</dcterms:created>
  <dcterms:modified xsi:type="dcterms:W3CDTF">2020-04-28T10:27:46Z</dcterms:modified>
</cp:coreProperties>
</file>